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0"/>
  </p:handoutMasterIdLst>
  <p:sldIdLst>
    <p:sldId id="281" r:id="rId5"/>
    <p:sldId id="259" r:id="rId6"/>
    <p:sldId id="290" r:id="rId7"/>
    <p:sldId id="300" r:id="rId8"/>
    <p:sldId id="299" r:id="rId9"/>
    <p:sldId id="262" r:id="rId10"/>
    <p:sldId id="292" r:id="rId11"/>
    <p:sldId id="291" r:id="rId12"/>
    <p:sldId id="276" r:id="rId13"/>
    <p:sldId id="277" r:id="rId14"/>
    <p:sldId id="296" r:id="rId15"/>
    <p:sldId id="297" r:id="rId16"/>
    <p:sldId id="298" r:id="rId17"/>
    <p:sldId id="295" r:id="rId18"/>
    <p:sldId id="283" r:id="rId19"/>
  </p:sldIdLst>
  <p:sldSz cx="12192000" cy="6858000"/>
  <p:notesSz cx="6669088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0F3715-9B3E-FDB6-B106-7666960954DA}" v="49" dt="2024-09-09T17:35:05.638"/>
    <p1510:client id="{5242E753-849E-2319-29F6-6A65CABDA62F}" v="11" dt="2024-09-09T13:58:13.557"/>
    <p1510:client id="{619B3997-1471-1188-A98B-59E6EDBB0857}" v="2" dt="2024-09-09T13:19:59.695"/>
    <p1510:client id="{F63B5E16-76C8-CD10-63CA-1B289F382201}" v="5" dt="2024-09-10T06:43:33.9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59D25-0627-4FA5-8B3C-DABCDE03DC64}" type="datetimeFigureOut">
              <a:rPr lang="nl-NL" smtClean="0"/>
              <a:t>10-9-2024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8925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8250" y="9428630"/>
            <a:ext cx="288925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D95B9-EDD4-4E21-9D9B-779633CDFE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041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0199-1F28-48CD-B880-0D7934657144}" type="datetimeFigureOut">
              <a:rPr lang="nl-NL" smtClean="0"/>
              <a:t>10-9-2024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1496-95BE-48C1-9E19-B263263C5C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8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0199-1F28-48CD-B880-0D7934657144}" type="datetimeFigureOut">
              <a:rPr lang="nl-NL" smtClean="0"/>
              <a:t>10-9-2024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1496-95BE-48C1-9E19-B263263C5C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3710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0199-1F28-48CD-B880-0D7934657144}" type="datetimeFigureOut">
              <a:rPr lang="nl-NL" smtClean="0"/>
              <a:t>10-9-2024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1496-95BE-48C1-9E19-B263263C5C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8317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0199-1F28-48CD-B880-0D7934657144}" type="datetimeFigureOut">
              <a:rPr lang="nl-NL" smtClean="0"/>
              <a:t>10-9-2024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1496-95BE-48C1-9E19-B263263C5C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0034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0199-1F28-48CD-B880-0D7934657144}" type="datetimeFigureOut">
              <a:rPr lang="nl-NL" smtClean="0"/>
              <a:t>10-9-2024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1496-95BE-48C1-9E19-B263263C5C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6742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0199-1F28-48CD-B880-0D7934657144}" type="datetimeFigureOut">
              <a:rPr lang="nl-NL" smtClean="0"/>
              <a:t>10-9-2024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1496-95BE-48C1-9E19-B263263C5C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6743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0199-1F28-48CD-B880-0D7934657144}" type="datetimeFigureOut">
              <a:rPr lang="nl-NL" smtClean="0"/>
              <a:t>10-9-2024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1496-95BE-48C1-9E19-B263263C5C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764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0199-1F28-48CD-B880-0D7934657144}" type="datetimeFigureOut">
              <a:rPr lang="nl-NL" smtClean="0"/>
              <a:t>10-9-2024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1496-95BE-48C1-9E19-B263263C5C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777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0199-1F28-48CD-B880-0D7934657144}" type="datetimeFigureOut">
              <a:rPr lang="nl-NL" smtClean="0"/>
              <a:t>10-9-2024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1496-95BE-48C1-9E19-B263263C5C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1571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0199-1F28-48CD-B880-0D7934657144}" type="datetimeFigureOut">
              <a:rPr lang="nl-NL" smtClean="0"/>
              <a:t>10-9-2024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1496-95BE-48C1-9E19-B263263C5C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4753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0199-1F28-48CD-B880-0D7934657144}" type="datetimeFigureOut">
              <a:rPr lang="nl-NL" smtClean="0"/>
              <a:t>10-9-2024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1496-95BE-48C1-9E19-B263263C5C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331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20199-1F28-48CD-B880-0D7934657144}" type="datetimeFigureOut">
              <a:rPr lang="nl-NL" smtClean="0"/>
              <a:t>10-9-2024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51496-95BE-48C1-9E19-B263263C5C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8559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ielink.nl/" TargetMode="External"/><Relationship Id="rId2" Type="http://schemas.openxmlformats.org/officeDocument/2006/relationships/hyperlink" Target="https://www.studiekeuze123.nl/numerus-fixus/pdf/2025-202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udiekeuze123.nl/wat-ga-jij-kiezen/ouders" TargetMode="External"/><Relationship Id="rId2" Type="http://schemas.openxmlformats.org/officeDocument/2006/relationships/hyperlink" Target="http://www.studiekeuze123.nl/open-dage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1.jpeg"/><Relationship Id="rId4" Type="http://schemas.openxmlformats.org/officeDocument/2006/relationships/hyperlink" Target="https://duo.nl/particulier/geld-voor-school-en-studie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k.besuijen@saenredam.n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mailto:m.hendriksma@saeredam.n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mailto:g.troiani@saenredam.nl&#8203;" TargetMode="External"/><Relationship Id="rId7" Type="http://schemas.openxmlformats.org/officeDocument/2006/relationships/image" Target="../media/image1.jpeg"/><Relationship Id="rId2" Type="http://schemas.openxmlformats.org/officeDocument/2006/relationships/hyperlink" Target="mailto:j.sarvaas@saenredam.nl&#8203;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.hendriksma@saenredam.nl" TargetMode="External"/><Relationship Id="rId5" Type="http://schemas.openxmlformats.org/officeDocument/2006/relationships/hyperlink" Target="mailto:&#8195;&#8195;&#8195;&#8195;k.besuijen@saenredam.nl" TargetMode="External"/><Relationship Id="rId4" Type="http://schemas.openxmlformats.org/officeDocument/2006/relationships/hyperlink" Target="mailto:examen@saenredam.n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nl-NL"/>
          </a:p>
          <a:p>
            <a:pPr marL="0" indent="0" algn="ctr">
              <a:buNone/>
            </a:pPr>
            <a:r>
              <a:rPr lang="nl-NL">
                <a:solidFill>
                  <a:srgbClr val="00B050"/>
                </a:solidFill>
              </a:rPr>
              <a:t>         </a:t>
            </a:r>
          </a:p>
          <a:p>
            <a:pPr marL="0" indent="0" algn="ctr">
              <a:buNone/>
            </a:pPr>
            <a:r>
              <a:rPr lang="nl-NL" sz="4000"/>
              <a:t>Van harte welkom ouders/ verzorgers bij de ouderavond van 5 havo</a:t>
            </a:r>
          </a:p>
          <a:p>
            <a:pPr marL="0" indent="0" algn="ctr">
              <a:buNone/>
            </a:pPr>
            <a:r>
              <a:rPr lang="nl-NL" sz="4000"/>
              <a:t>Heeft u de SaenreApp al geïnstalleerd?</a:t>
            </a:r>
            <a:endParaRPr lang="nl-NL" sz="4000">
              <a:ea typeface="Calibri"/>
              <a:cs typeface="Calibri"/>
            </a:endParaRPr>
          </a:p>
          <a:p>
            <a:pPr marL="0" indent="0" algn="ctr">
              <a:buNone/>
            </a:pPr>
            <a:endParaRPr lang="nl-NL" sz="4000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 b="53143"/>
          <a:stretch/>
        </p:blipFill>
        <p:spPr>
          <a:xfrm>
            <a:off x="1524000" y="194900"/>
            <a:ext cx="9144000" cy="9274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4334506"/>
            <a:ext cx="1507095" cy="240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453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0" y="658631"/>
            <a:ext cx="10515600" cy="1325563"/>
          </a:xfrm>
        </p:spPr>
        <p:txBody>
          <a:bodyPr/>
          <a:lstStyle/>
          <a:p>
            <a:br>
              <a:rPr lang="nl-NL"/>
            </a:br>
            <a:r>
              <a:rPr lang="nl-NL" sz="3600">
                <a:latin typeface="+mn-lt"/>
              </a:rPr>
              <a:t>Voorbeeld cijferberekening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24000" y="2006334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fontAlgn="base">
              <a:buNone/>
            </a:pPr>
            <a:r>
              <a:rPr lang="nl-NL"/>
              <a:t>Berekening eindcijfer: </a:t>
            </a:r>
            <a:r>
              <a:rPr lang="en-US"/>
              <a:t>​</a:t>
            </a:r>
          </a:p>
          <a:p>
            <a:pPr marL="0" indent="0" fontAlgn="base">
              <a:buNone/>
            </a:pPr>
            <a:r>
              <a:rPr lang="nl-NL"/>
              <a:t>Cijfer SE en CE wordt gemiddeld</a:t>
            </a:r>
            <a:r>
              <a:rPr lang="en-US"/>
              <a:t>​</a:t>
            </a:r>
            <a:endParaRPr lang="en-US">
              <a:ea typeface="Calibri"/>
              <a:cs typeface="Calibri"/>
            </a:endParaRPr>
          </a:p>
          <a:p>
            <a:pPr marL="0" indent="0" fontAlgn="base">
              <a:buNone/>
            </a:pPr>
            <a:r>
              <a:rPr lang="nl-NL"/>
              <a:t>​</a:t>
            </a:r>
            <a:endParaRPr lang="nl-NL">
              <a:ea typeface="Calibri"/>
              <a:cs typeface="Calibri"/>
            </a:endParaRPr>
          </a:p>
          <a:p>
            <a:pPr marL="0" indent="0" fontAlgn="base">
              <a:buNone/>
            </a:pPr>
            <a:r>
              <a:rPr lang="nl-NL"/>
              <a:t>Voorbeeld: 	SE Nederlands 7,2</a:t>
            </a:r>
            <a:r>
              <a:rPr lang="en-US"/>
              <a:t>​</a:t>
            </a:r>
            <a:endParaRPr lang="en-US">
              <a:ea typeface="Calibri"/>
              <a:cs typeface="Calibri"/>
            </a:endParaRPr>
          </a:p>
          <a:p>
            <a:pPr marL="0" indent="0" fontAlgn="base">
              <a:buNone/>
            </a:pPr>
            <a:r>
              <a:rPr lang="nl-NL"/>
              <a:t>   		CE Nederlands </a:t>
            </a:r>
            <a:r>
              <a:rPr lang="nl-NL" u="sng"/>
              <a:t>5,7</a:t>
            </a:r>
            <a:r>
              <a:rPr lang="nl-NL"/>
              <a:t>​</a:t>
            </a:r>
            <a:endParaRPr lang="nl-NL">
              <a:ea typeface="Calibri"/>
              <a:cs typeface="Calibri"/>
            </a:endParaRPr>
          </a:p>
          <a:p>
            <a:pPr marL="0" indent="0" fontAlgn="base">
              <a:buNone/>
            </a:pPr>
            <a:r>
              <a:rPr lang="nl-NL"/>
              <a:t>   		Eindcijfer Nederlands 12,9 : 2 = 6,45 --&gt; 6</a:t>
            </a:r>
            <a:endParaRPr lang="en-US"/>
          </a:p>
          <a:p>
            <a:pPr marL="0" indent="0">
              <a:buNone/>
            </a:pPr>
            <a:endParaRPr lang="nl-NL" sz="2400" u="sng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 b="53143"/>
          <a:stretch/>
        </p:blipFill>
        <p:spPr>
          <a:xfrm>
            <a:off x="1524000" y="194900"/>
            <a:ext cx="9144000" cy="9274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863" y="5043834"/>
            <a:ext cx="1062957" cy="169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380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/>
            </a:b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707" y="1278464"/>
            <a:ext cx="10845113" cy="4964785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>
              <a:buNone/>
            </a:pPr>
            <a:r>
              <a:rPr lang="nl-NL" sz="16000"/>
              <a:t>LOB (loopbaanoriëntatie en -begeleiding) </a:t>
            </a:r>
          </a:p>
          <a:p>
            <a:pPr marL="0" indent="0">
              <a:buNone/>
            </a:pPr>
            <a:endParaRPr lang="nl-NL" sz="16000" b="1"/>
          </a:p>
          <a:p>
            <a:pPr marL="0" indent="0">
              <a:buNone/>
            </a:pPr>
            <a:r>
              <a:rPr lang="nl-NL" sz="11200"/>
              <a:t>PTA onderdeel, begeleid door de mentor </a:t>
            </a:r>
            <a:endParaRPr lang="nl-NL" sz="11200">
              <a:ea typeface="Calibri"/>
              <a:cs typeface="Calibri"/>
            </a:endParaRPr>
          </a:p>
          <a:p>
            <a:pPr marL="0" indent="0">
              <a:buNone/>
            </a:pPr>
            <a:endParaRPr lang="nl-NL" sz="11200"/>
          </a:p>
          <a:p>
            <a:pPr marL="0" indent="0">
              <a:buNone/>
            </a:pPr>
            <a:r>
              <a:rPr lang="nl-NL" sz="11200"/>
              <a:t>Doel : goede keuze maken voor de toekomst</a:t>
            </a:r>
            <a:endParaRPr lang="nl-NL" sz="11200">
              <a:ea typeface="Calibri"/>
              <a:cs typeface="Calibri"/>
            </a:endParaRPr>
          </a:p>
          <a:p>
            <a:pPr marL="0" indent="0">
              <a:buNone/>
            </a:pPr>
            <a:r>
              <a:rPr lang="nl-NL" sz="11200"/>
              <a:t> </a:t>
            </a:r>
            <a:endParaRPr lang="nl-NL" sz="11200">
              <a:ea typeface="Calibri"/>
              <a:cs typeface="Calibri"/>
            </a:endParaRPr>
          </a:p>
          <a:p>
            <a:pPr marL="0" indent="0">
              <a:buNone/>
            </a:pPr>
            <a:r>
              <a:rPr lang="nl-NL" sz="11200"/>
              <a:t>Hoe werken we hier aan?</a:t>
            </a:r>
            <a:endParaRPr lang="nl-NL" sz="11200">
              <a:ea typeface="Calibri"/>
              <a:cs typeface="Calibri"/>
            </a:endParaRPr>
          </a:p>
          <a:p>
            <a:pPr marL="0" indent="0">
              <a:buNone/>
            </a:pPr>
            <a:br>
              <a:rPr lang="nl-NL" sz="11200"/>
            </a:br>
            <a:r>
              <a:rPr lang="nl-NL" sz="11200"/>
              <a:t>- Methode </a:t>
            </a:r>
            <a:r>
              <a:rPr lang="nl-NL" sz="11200" err="1"/>
              <a:t>Qompas</a:t>
            </a:r>
            <a:r>
              <a:rPr lang="nl-NL" sz="11200"/>
              <a:t> </a:t>
            </a:r>
            <a:endParaRPr lang="nl-NL" sz="11200">
              <a:ea typeface="Calibri"/>
              <a:cs typeface="Calibri"/>
            </a:endParaRPr>
          </a:p>
          <a:p>
            <a:pPr>
              <a:buFontTx/>
              <a:buChar char="-"/>
            </a:pPr>
            <a:r>
              <a:rPr lang="nl-NL" sz="11200"/>
              <a:t>Verschillende opdrachten en activiteiten</a:t>
            </a:r>
            <a:endParaRPr lang="nl-NL" sz="11200">
              <a:ea typeface="Calibri"/>
              <a:cs typeface="Calibri"/>
            </a:endParaRPr>
          </a:p>
          <a:p>
            <a:pPr>
              <a:buFontTx/>
              <a:buChar char="-"/>
            </a:pPr>
            <a:r>
              <a:rPr lang="nl-NL" sz="11200"/>
              <a:t>Open dagen, </a:t>
            </a:r>
            <a:r>
              <a:rPr lang="nl-NL" sz="11200" err="1"/>
              <a:t>proefstuderen</a:t>
            </a:r>
            <a:r>
              <a:rPr lang="nl-NL" sz="11200"/>
              <a:t> en meelopen </a:t>
            </a:r>
            <a:endParaRPr lang="nl-NL" sz="11200">
              <a:ea typeface="Calibri"/>
              <a:cs typeface="Calibri"/>
            </a:endParaRPr>
          </a:p>
          <a:p>
            <a:pPr>
              <a:buFontTx/>
              <a:buChar char="-"/>
            </a:pPr>
            <a:r>
              <a:rPr lang="nl-NL" sz="11200"/>
              <a:t>Gesprekken (u, mentor, decaan) </a:t>
            </a:r>
            <a:endParaRPr lang="nl-NL" sz="11200">
              <a:ea typeface="Calibri"/>
              <a:cs typeface="Calibri"/>
            </a:endParaRPr>
          </a:p>
          <a:p>
            <a:pPr marL="0" indent="0">
              <a:buNone/>
            </a:pPr>
            <a:r>
              <a:rPr lang="nl-NL" sz="7000"/>
              <a:t>  </a:t>
            </a:r>
            <a:endParaRPr lang="nl-NL" sz="7000">
              <a:ea typeface="Calibri"/>
              <a:cs typeface="Calibri"/>
            </a:endParaRPr>
          </a:p>
          <a:p>
            <a:pPr marL="0" indent="0">
              <a:buNone/>
            </a:pPr>
            <a:r>
              <a:rPr lang="nl-NL" sz="4400">
                <a:latin typeface="+mj-lt"/>
              </a:rPr>
              <a:t> </a:t>
            </a:r>
            <a:endParaRPr lang="nl-NL" sz="4400">
              <a:latin typeface="+mj-lt"/>
              <a:ea typeface="Calibri Light"/>
              <a:cs typeface="Calibri Light"/>
            </a:endParaRPr>
          </a:p>
          <a:p>
            <a:pPr marL="0" indent="0">
              <a:buNone/>
            </a:pPr>
            <a:r>
              <a:rPr lang="nl-NL"/>
              <a:t> </a:t>
            </a:r>
            <a:endParaRPr lang="nl-NL">
              <a:ea typeface="Calibri"/>
              <a:cs typeface="Calibri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 b="53143"/>
          <a:stretch/>
        </p:blipFill>
        <p:spPr>
          <a:xfrm>
            <a:off x="1524000" y="194900"/>
            <a:ext cx="9144000" cy="9274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863" y="5018589"/>
            <a:ext cx="1062957" cy="169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434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/>
            </a:b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66572" y="1222050"/>
            <a:ext cx="10687227" cy="4955834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>
              <a:buNone/>
            </a:pPr>
            <a:r>
              <a:rPr lang="nl-NL" sz="12800"/>
              <a:t>LOB belangrijke data </a:t>
            </a:r>
          </a:p>
          <a:p>
            <a:pPr marL="0" indent="0">
              <a:buNone/>
            </a:pPr>
            <a:endParaRPr lang="nl-NL" sz="6700" b="1"/>
          </a:p>
          <a:p>
            <a:r>
              <a:rPr lang="nl-NL" sz="11200"/>
              <a:t>oktober: Start </a:t>
            </a:r>
            <a:r>
              <a:rPr lang="nl-NL" sz="11200" err="1"/>
              <a:t>Qompas</a:t>
            </a:r>
            <a:r>
              <a:rPr lang="nl-NL" sz="11200"/>
              <a:t>, gastles </a:t>
            </a:r>
            <a:r>
              <a:rPr lang="nl-NL" sz="11200" err="1"/>
              <a:t>HvA</a:t>
            </a:r>
            <a:endParaRPr lang="nl-NL" sz="11200"/>
          </a:p>
          <a:p>
            <a:r>
              <a:rPr lang="nl-NL" sz="11200"/>
              <a:t>november en december: open dagen (buiten school)</a:t>
            </a:r>
            <a:endParaRPr lang="nl-NL" sz="11200">
              <a:ea typeface="Calibri"/>
              <a:cs typeface="Calibri"/>
            </a:endParaRPr>
          </a:p>
          <a:p>
            <a:r>
              <a:rPr lang="nl-NL" sz="11100">
                <a:solidFill>
                  <a:srgbClr val="FF0000"/>
                </a:solidFill>
              </a:rPr>
              <a:t>15 januari deadline aanmelden opleiding met een selectie en/of </a:t>
            </a:r>
            <a:r>
              <a:rPr lang="nl-NL" sz="11100" err="1">
                <a:solidFill>
                  <a:srgbClr val="FF0000"/>
                </a:solidFill>
              </a:rPr>
              <a:t>numerus</a:t>
            </a:r>
            <a:r>
              <a:rPr lang="nl-NL" sz="11100">
                <a:solidFill>
                  <a:srgbClr val="FF0000"/>
                </a:solidFill>
              </a:rPr>
              <a:t> fixus. </a:t>
            </a:r>
            <a:endParaRPr lang="nl-NL" sz="11100">
              <a:solidFill>
                <a:srgbClr val="FF0000"/>
              </a:solidFill>
              <a:ea typeface="Calibri"/>
              <a:cs typeface="Calibri"/>
            </a:endParaRPr>
          </a:p>
          <a:p>
            <a:pPr marL="0" indent="0">
              <a:buNone/>
            </a:pPr>
            <a:r>
              <a:rPr lang="nl-NL" sz="11100">
                <a:solidFill>
                  <a:srgbClr val="FF0000"/>
                </a:solidFill>
                <a:hlinkClick r:id="rId2"/>
              </a:rPr>
              <a:t>https://www.studiekeuze123.nl/numerus-fixus/pdf/2025-2026</a:t>
            </a:r>
            <a:endParaRPr lang="nl-NL" sz="11100">
              <a:solidFill>
                <a:srgbClr val="FF0000"/>
              </a:solidFill>
            </a:endParaRPr>
          </a:p>
          <a:p>
            <a:endParaRPr lang="nl-NL" sz="11100">
              <a:solidFill>
                <a:srgbClr val="FF0000"/>
              </a:solidFill>
            </a:endParaRPr>
          </a:p>
          <a:p>
            <a:pPr fontAlgn="base"/>
            <a:r>
              <a:rPr lang="en-US" sz="11100"/>
              <a:t>4 </a:t>
            </a:r>
            <a:r>
              <a:rPr lang="en-US" sz="11100" err="1"/>
              <a:t>februari</a:t>
            </a:r>
            <a:r>
              <a:rPr lang="en-US" sz="11100"/>
              <a:t>: HBO </a:t>
            </a:r>
            <a:r>
              <a:rPr lang="en-US" sz="11100" err="1"/>
              <a:t>voorlichting</a:t>
            </a:r>
            <a:r>
              <a:rPr lang="en-US" sz="11100"/>
              <a:t> op Blaise Pascal (</a:t>
            </a:r>
            <a:r>
              <a:rPr lang="en-US" sz="11100" err="1"/>
              <a:t>evt</a:t>
            </a:r>
            <a:r>
              <a:rPr lang="en-US" sz="11100"/>
              <a:t>. WO </a:t>
            </a:r>
            <a:r>
              <a:rPr lang="en-US" sz="11100" err="1"/>
              <a:t>Zaanlands</a:t>
            </a:r>
            <a:r>
              <a:rPr lang="en-US" sz="11100"/>
              <a:t> Lyceum op 11 </a:t>
            </a:r>
            <a:r>
              <a:rPr lang="en-US" sz="11100" err="1"/>
              <a:t>februari</a:t>
            </a:r>
            <a:r>
              <a:rPr lang="en-US" sz="11100"/>
              <a:t>)</a:t>
            </a:r>
            <a:endParaRPr lang="en-US" sz="11100">
              <a:ea typeface="Calibri"/>
              <a:cs typeface="Calibri"/>
            </a:endParaRPr>
          </a:p>
          <a:p>
            <a:pPr fontAlgn="base"/>
            <a:r>
              <a:rPr lang="en-US" sz="11100" err="1"/>
              <a:t>februari-maart</a:t>
            </a:r>
            <a:r>
              <a:rPr lang="en-US" sz="11100"/>
              <a:t>: open </a:t>
            </a:r>
            <a:r>
              <a:rPr lang="en-US" sz="11100" err="1"/>
              <a:t>dagen</a:t>
            </a:r>
            <a:r>
              <a:rPr lang="en-US" sz="11100"/>
              <a:t> (</a:t>
            </a:r>
            <a:r>
              <a:rPr lang="en-US" sz="11100" err="1"/>
              <a:t>buiten</a:t>
            </a:r>
            <a:r>
              <a:rPr lang="en-US" sz="11100"/>
              <a:t> school)</a:t>
            </a:r>
            <a:endParaRPr lang="en-US" sz="11100">
              <a:ea typeface="Calibri"/>
              <a:cs typeface="Calibri"/>
            </a:endParaRPr>
          </a:p>
          <a:p>
            <a:pPr fontAlgn="base"/>
            <a:r>
              <a:rPr lang="en-US" sz="11100">
                <a:solidFill>
                  <a:srgbClr val="FF0000"/>
                </a:solidFill>
              </a:rPr>
              <a:t>1 </a:t>
            </a:r>
            <a:r>
              <a:rPr lang="en-US" sz="11100" err="1">
                <a:solidFill>
                  <a:srgbClr val="FF0000"/>
                </a:solidFill>
              </a:rPr>
              <a:t>mei</a:t>
            </a:r>
            <a:r>
              <a:rPr lang="en-US" sz="11100">
                <a:solidFill>
                  <a:srgbClr val="FF0000"/>
                </a:solidFill>
              </a:rPr>
              <a:t> deadline </a:t>
            </a:r>
            <a:r>
              <a:rPr lang="en-US" sz="11100" err="1">
                <a:solidFill>
                  <a:srgbClr val="FF0000"/>
                </a:solidFill>
              </a:rPr>
              <a:t>aanmelden</a:t>
            </a:r>
            <a:r>
              <a:rPr lang="en-US" sz="11100">
                <a:solidFill>
                  <a:srgbClr val="FF0000"/>
                </a:solidFill>
              </a:rPr>
              <a:t> HBO via </a:t>
            </a:r>
            <a:r>
              <a:rPr lang="en-US" sz="11100">
                <a:solidFill>
                  <a:srgbClr val="FF0000"/>
                </a:solidFill>
                <a:hlinkClick r:id="rId3"/>
              </a:rPr>
              <a:t>Studielink</a:t>
            </a:r>
            <a:endParaRPr lang="en-US" sz="1110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r>
              <a:rPr lang="en-US" sz="11100"/>
              <a:t>Voor het </a:t>
            </a:r>
            <a:r>
              <a:rPr lang="en-US" sz="11100" err="1"/>
              <a:t>aanmelden</a:t>
            </a:r>
            <a:r>
              <a:rPr lang="en-US" sz="11100"/>
              <a:t> is </a:t>
            </a:r>
            <a:r>
              <a:rPr lang="en-US" sz="11100" err="1"/>
              <a:t>een</a:t>
            </a:r>
            <a:r>
              <a:rPr lang="en-US" sz="11100"/>
              <a:t> </a:t>
            </a:r>
            <a:r>
              <a:rPr lang="en-US" sz="11100" err="1"/>
              <a:t>DigiD</a:t>
            </a:r>
            <a:r>
              <a:rPr lang="en-US" sz="11100"/>
              <a:t> </a:t>
            </a:r>
            <a:r>
              <a:rPr lang="en-US" sz="11100" err="1"/>
              <a:t>noodzakelijk</a:t>
            </a:r>
            <a:r>
              <a:rPr lang="en-US" sz="11100"/>
              <a:t>, het </a:t>
            </a:r>
            <a:r>
              <a:rPr lang="en-US" sz="11100" err="1"/>
              <a:t>duurt</a:t>
            </a:r>
            <a:r>
              <a:rPr lang="en-US" sz="11100"/>
              <a:t> tot 5 </a:t>
            </a:r>
            <a:r>
              <a:rPr lang="en-US" sz="11100" err="1"/>
              <a:t>werkdagen</a:t>
            </a:r>
            <a:r>
              <a:rPr lang="en-US" sz="11100"/>
              <a:t> om </a:t>
            </a:r>
            <a:r>
              <a:rPr lang="en-US" sz="11100" err="1"/>
              <a:t>deze</a:t>
            </a:r>
            <a:r>
              <a:rPr lang="en-US" sz="11100"/>
              <a:t> </a:t>
            </a:r>
            <a:r>
              <a:rPr lang="en-US" sz="11100" err="1"/>
              <a:t>aan</a:t>
            </a:r>
            <a:r>
              <a:rPr lang="en-US" sz="11100"/>
              <a:t> </a:t>
            </a:r>
            <a:r>
              <a:rPr lang="en-US" sz="11100" err="1"/>
              <a:t>te</a:t>
            </a:r>
            <a:r>
              <a:rPr lang="en-US" sz="11100"/>
              <a:t> </a:t>
            </a:r>
            <a:r>
              <a:rPr lang="en-US" sz="11100" err="1"/>
              <a:t>vragen</a:t>
            </a:r>
            <a:endParaRPr lang="en-US" sz="11100"/>
          </a:p>
          <a:p>
            <a:pPr marL="0" indent="0" fontAlgn="base">
              <a:buNone/>
            </a:pPr>
            <a:endParaRPr lang="en-US" sz="11100"/>
          </a:p>
          <a:p>
            <a:pPr marL="0" indent="0" fontAlgn="base">
              <a:buNone/>
            </a:pPr>
            <a:endParaRPr lang="nl-NL" sz="11100"/>
          </a:p>
          <a:p>
            <a:pPr marL="0" indent="0" fontAlgn="base">
              <a:buNone/>
            </a:pPr>
            <a:endParaRPr lang="nl-NL" sz="11100"/>
          </a:p>
          <a:p>
            <a:pPr marL="0" indent="0" fontAlgn="base">
              <a:buNone/>
            </a:pPr>
            <a:endParaRPr lang="nl-NL" sz="11200"/>
          </a:p>
          <a:p>
            <a:pPr marL="0" indent="0">
              <a:buNone/>
            </a:pPr>
            <a:r>
              <a:rPr lang="nl-NL" sz="7000"/>
              <a:t>  </a:t>
            </a:r>
            <a:endParaRPr lang="nl-NL" sz="7000">
              <a:ea typeface="Calibri"/>
              <a:cs typeface="Calibri"/>
            </a:endParaRPr>
          </a:p>
          <a:p>
            <a:pPr marL="0" indent="0">
              <a:buNone/>
            </a:pPr>
            <a:r>
              <a:rPr lang="nl-NL" sz="4400">
                <a:latin typeface="+mj-lt"/>
              </a:rPr>
              <a:t> </a:t>
            </a:r>
            <a:endParaRPr lang="nl-NL" sz="4400">
              <a:latin typeface="+mj-lt"/>
              <a:ea typeface="Calibri Light"/>
              <a:cs typeface="Calibri Light"/>
            </a:endParaRPr>
          </a:p>
          <a:p>
            <a:pPr marL="0" indent="0">
              <a:buNone/>
            </a:pPr>
            <a:r>
              <a:rPr lang="nl-NL"/>
              <a:t> </a:t>
            </a:r>
            <a:endParaRPr lang="nl-NL">
              <a:ea typeface="Calibri"/>
              <a:cs typeface="Calibri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 b="53143"/>
          <a:stretch/>
        </p:blipFill>
        <p:spPr>
          <a:xfrm>
            <a:off x="1524000" y="194900"/>
            <a:ext cx="9144000" cy="9274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863" y="5018589"/>
            <a:ext cx="1062957" cy="169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359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/>
            </a:b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24000" y="1514294"/>
            <a:ext cx="9461863" cy="4808867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>
              <a:buNone/>
            </a:pPr>
            <a:r>
              <a:rPr lang="nl-NL" sz="12800"/>
              <a:t>Verdere informatie LOB </a:t>
            </a:r>
          </a:p>
          <a:p>
            <a:pPr marL="0" indent="0" fontAlgn="base">
              <a:buNone/>
            </a:pPr>
            <a:endParaRPr lang="en-US" sz="11100"/>
          </a:p>
          <a:p>
            <a:pPr fontAlgn="base">
              <a:buFontTx/>
              <a:buChar char="-"/>
            </a:pPr>
            <a:r>
              <a:rPr lang="nl-NL" sz="11100"/>
              <a:t>Zelf naar open dagen, dit jaar zeker ook meelopen of </a:t>
            </a:r>
            <a:r>
              <a:rPr lang="nl-NL" sz="11100" err="1"/>
              <a:t>proefstuderen</a:t>
            </a:r>
            <a:r>
              <a:rPr lang="nl-NL" sz="11100"/>
              <a:t>. </a:t>
            </a:r>
            <a:r>
              <a:rPr lang="en-US" sz="11100" err="1"/>
              <a:t>Verlof</a:t>
            </a:r>
            <a:r>
              <a:rPr lang="en-US" sz="11100"/>
              <a:t> is </a:t>
            </a:r>
            <a:r>
              <a:rPr lang="en-US" sz="11100" err="1"/>
              <a:t>hiervoor</a:t>
            </a:r>
            <a:r>
              <a:rPr lang="en-US" sz="11100"/>
              <a:t> </a:t>
            </a:r>
            <a:r>
              <a:rPr lang="en-US" sz="11100" err="1"/>
              <a:t>mogelijk</a:t>
            </a:r>
            <a:r>
              <a:rPr lang="en-US" sz="11100"/>
              <a:t>.</a:t>
            </a:r>
            <a:endParaRPr lang="en-US" sz="11100">
              <a:ea typeface="Calibri"/>
              <a:cs typeface="Calibri"/>
            </a:endParaRPr>
          </a:p>
          <a:p>
            <a:pPr marL="0" indent="0" fontAlgn="base">
              <a:buNone/>
            </a:pPr>
            <a:endParaRPr lang="en-US" sz="11100"/>
          </a:p>
          <a:p>
            <a:pPr fontAlgn="base">
              <a:buFontTx/>
              <a:buChar char="-"/>
            </a:pPr>
            <a:r>
              <a:rPr lang="nl-NL" sz="11100"/>
              <a:t>Open dagen kalender via </a:t>
            </a:r>
            <a:r>
              <a:rPr lang="nl-NL" sz="11100">
                <a:hlinkClick r:id="rId2"/>
              </a:rPr>
              <a:t>studiekeuze123.nl </a:t>
            </a:r>
            <a:r>
              <a:rPr lang="nl-NL" sz="11100"/>
              <a:t>en in overzicht gestuurd door decaan.</a:t>
            </a:r>
            <a:endParaRPr lang="nl-NL" sz="11100">
              <a:ea typeface="Calibri"/>
              <a:cs typeface="Calibri"/>
            </a:endParaRPr>
          </a:p>
          <a:p>
            <a:pPr marL="0" indent="0" fontAlgn="base">
              <a:buNone/>
            </a:pPr>
            <a:endParaRPr lang="nl-NL" sz="11100"/>
          </a:p>
          <a:p>
            <a:pPr fontAlgn="base">
              <a:buFontTx/>
              <a:buChar char="-"/>
            </a:pPr>
            <a:r>
              <a:rPr lang="nl-NL" sz="11100"/>
              <a:t>Informatie voor ouder(s)/verzorger(s) over studiekeuze en praktische zaken: </a:t>
            </a:r>
            <a:r>
              <a:rPr lang="nl-NL" sz="11100">
                <a:hlinkClick r:id="rId3"/>
              </a:rPr>
              <a:t>https://www.studiekeuze123.nl/wat-ga-jij-kiezen/ouders</a:t>
            </a:r>
            <a:endParaRPr lang="nl-NL" sz="11100"/>
          </a:p>
          <a:p>
            <a:pPr marL="0" indent="0" fontAlgn="base">
              <a:buNone/>
            </a:pPr>
            <a:endParaRPr lang="nl-NL" sz="11100"/>
          </a:p>
          <a:p>
            <a:pPr fontAlgn="base">
              <a:buFontTx/>
              <a:buChar char="-"/>
            </a:pPr>
            <a:r>
              <a:rPr lang="nl-NL" sz="11100"/>
              <a:t>Informatie over bekostiging studie:  </a:t>
            </a:r>
            <a:r>
              <a:rPr lang="nl-NL" sz="11100">
                <a:hlinkClick r:id="rId4"/>
              </a:rPr>
              <a:t>https://duo.nl/particulier/geld-voor-school-en-studie/</a:t>
            </a:r>
            <a:endParaRPr lang="nl-NL" sz="8000"/>
          </a:p>
          <a:p>
            <a:pPr marL="0" indent="0" fontAlgn="base">
              <a:buNone/>
            </a:pPr>
            <a:endParaRPr lang="nl-NL" sz="11100"/>
          </a:p>
          <a:p>
            <a:pPr marL="0" indent="0" fontAlgn="base">
              <a:buNone/>
            </a:pPr>
            <a:endParaRPr lang="nl-NL" sz="11100"/>
          </a:p>
          <a:p>
            <a:pPr marL="0" indent="0" fontAlgn="base">
              <a:buNone/>
            </a:pPr>
            <a:endParaRPr lang="nl-NL" sz="11200"/>
          </a:p>
          <a:p>
            <a:pPr marL="0" indent="0">
              <a:buNone/>
            </a:pPr>
            <a:r>
              <a:rPr lang="nl-NL" sz="7000"/>
              <a:t>  </a:t>
            </a:r>
            <a:endParaRPr lang="nl-NL" sz="7000">
              <a:ea typeface="Calibri"/>
              <a:cs typeface="Calibri"/>
            </a:endParaRPr>
          </a:p>
          <a:p>
            <a:pPr marL="0" indent="0">
              <a:buNone/>
            </a:pPr>
            <a:r>
              <a:rPr lang="nl-NL" sz="4400">
                <a:latin typeface="+mj-lt"/>
              </a:rPr>
              <a:t> </a:t>
            </a:r>
            <a:endParaRPr lang="nl-NL" sz="4400">
              <a:latin typeface="+mj-lt"/>
              <a:ea typeface="Calibri Light"/>
              <a:cs typeface="Calibri Light"/>
            </a:endParaRPr>
          </a:p>
          <a:p>
            <a:pPr marL="0" indent="0">
              <a:buNone/>
            </a:pPr>
            <a:r>
              <a:rPr lang="nl-NL"/>
              <a:t> </a:t>
            </a:r>
            <a:endParaRPr lang="nl-NL">
              <a:ea typeface="Calibri"/>
              <a:cs typeface="Calibri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 b="53143"/>
          <a:stretch/>
        </p:blipFill>
        <p:spPr>
          <a:xfrm>
            <a:off x="1524000" y="194900"/>
            <a:ext cx="9144000" cy="9274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863" y="5018589"/>
            <a:ext cx="1062957" cy="169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730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/>
            </a:b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292588"/>
            <a:ext cx="11021704" cy="349752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nl-NL" sz="14400" err="1"/>
              <a:t>Lyceo</a:t>
            </a:r>
            <a:endParaRPr lang="nl-NL" sz="14400"/>
          </a:p>
          <a:p>
            <a:pPr marL="0" indent="0">
              <a:buNone/>
            </a:pPr>
            <a:endParaRPr lang="nl-NL" sz="14400"/>
          </a:p>
          <a:p>
            <a:pPr marL="0" indent="0">
              <a:buNone/>
            </a:pPr>
            <a:r>
              <a:rPr lang="nl-NL" sz="11200" u="sng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Contactgegevens </a:t>
            </a:r>
            <a:endParaRPr lang="nl-NL" sz="112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NL" sz="11200">
                <a:latin typeface="Calibri" panose="020F0502020204030204" pitchFamily="34" charset="0"/>
                <a:ea typeface="Calibri" panose="020F0502020204030204" pitchFamily="34" charset="0"/>
              </a:rPr>
              <a:t>Vestigingscoördinator: Monica </a:t>
            </a:r>
            <a:r>
              <a:rPr lang="nl-NL" sz="11200" err="1">
                <a:latin typeface="Calibri" panose="020F0502020204030204" pitchFamily="34" charset="0"/>
                <a:ea typeface="Calibri" panose="020F0502020204030204" pitchFamily="34" charset="0"/>
              </a:rPr>
              <a:t>Lauritano</a:t>
            </a:r>
            <a:endParaRPr lang="nl-NL" sz="112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NL" sz="1120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Telefoonnummer: 0</a:t>
            </a:r>
            <a:r>
              <a:rPr lang="nl-NL" sz="11200">
                <a:effectLst/>
                <a:ea typeface="Calibri" panose="020F0502020204030204" pitchFamily="34" charset="0"/>
              </a:rPr>
              <a:t>71 7900040</a:t>
            </a:r>
          </a:p>
          <a:p>
            <a:r>
              <a:rPr lang="nl-NL" sz="1120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Email: </a:t>
            </a:r>
            <a:r>
              <a:rPr lang="nl-NL" sz="11200">
                <a:effectLst/>
                <a:ea typeface="Calibri" panose="020F0502020204030204" pitchFamily="34" charset="0"/>
              </a:rPr>
              <a:t>monica.lauritano@lyceo.nl</a:t>
            </a:r>
            <a:endParaRPr lang="nl-NL" sz="11200"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l-NL" sz="11200"/>
          </a:p>
          <a:p>
            <a:pPr marL="0" indent="0">
              <a:buNone/>
            </a:pPr>
            <a:r>
              <a:rPr lang="nl-NL" sz="7000"/>
              <a:t>  </a:t>
            </a:r>
          </a:p>
          <a:p>
            <a:pPr marL="0" indent="0">
              <a:buNone/>
            </a:pPr>
            <a:r>
              <a:rPr lang="nl-NL" sz="440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nl-NL"/>
              <a:t>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 b="53143"/>
          <a:stretch/>
        </p:blipFill>
        <p:spPr>
          <a:xfrm>
            <a:off x="1524000" y="194900"/>
            <a:ext cx="9144000" cy="9274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862" y="5077326"/>
            <a:ext cx="1062957" cy="169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36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/>
            </a:br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 b="53143"/>
          <a:stretch/>
        </p:blipFill>
        <p:spPr>
          <a:xfrm>
            <a:off x="1524000" y="194900"/>
            <a:ext cx="9144000" cy="927463"/>
          </a:xfrm>
          <a:prstGeom prst="rect">
            <a:avLst/>
          </a:prstGeom>
        </p:spPr>
      </p:pic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DFA966-68F5-4925-AF1E-2369373FB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25333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fontAlgn="base">
              <a:buNone/>
            </a:pPr>
            <a:r>
              <a:rPr lang="nl-NL" sz="3600"/>
              <a:t>Kennismaking met mentoren leerjaar 5 havo </a:t>
            </a:r>
          </a:p>
          <a:p>
            <a:pPr marL="0" indent="0" fontAlgn="base">
              <a:buNone/>
            </a:pPr>
            <a:endParaRPr lang="nl-NL" sz="3600"/>
          </a:p>
          <a:p>
            <a:pPr marL="0" indent="0" fontAlgn="base">
              <a:buNone/>
            </a:pPr>
            <a:r>
              <a:rPr lang="nl-NL" sz="2400"/>
              <a:t>​Mentoren</a:t>
            </a:r>
            <a:endParaRPr lang="nl-NL" sz="2400">
              <a:ea typeface="Calibri"/>
              <a:cs typeface="Calibri"/>
            </a:endParaRPr>
          </a:p>
          <a:p>
            <a:pPr marL="0" indent="0">
              <a:buNone/>
            </a:pPr>
            <a:r>
              <a:rPr lang="nl-NL" sz="2400">
                <a:solidFill>
                  <a:srgbClr val="FF0000"/>
                </a:solidFill>
                <a:ea typeface="Calibri"/>
                <a:cs typeface="Calibri"/>
              </a:rPr>
              <a:t>5A   Ken Besuijen       </a:t>
            </a:r>
            <a:r>
              <a:rPr lang="nl-NL" sz="2400">
                <a:solidFill>
                  <a:srgbClr val="FF0000"/>
                </a:solidFill>
                <a:ea typeface="Calibri"/>
                <a:cs typeface="Calibri"/>
                <a:hlinkClick r:id="rId3"/>
              </a:rPr>
              <a:t>k.besuijen@saenredam.nl</a:t>
            </a:r>
            <a:r>
              <a:rPr lang="nl-NL" sz="2400">
                <a:solidFill>
                  <a:srgbClr val="FF0000"/>
                </a:solidFill>
                <a:ea typeface="Calibri"/>
                <a:cs typeface="Calibri"/>
              </a:rPr>
              <a:t>    lokaal 2.06</a:t>
            </a:r>
            <a:endParaRPr lang="nl-NL">
              <a:ea typeface="Calibri"/>
              <a:cs typeface="Calibri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2400">
                <a:solidFill>
                  <a:srgbClr val="FF0000"/>
                </a:solidFill>
              </a:rPr>
              <a:t>5B   Milena Hendriksma     </a:t>
            </a:r>
            <a:r>
              <a:rPr lang="nl-NL" sz="2400">
                <a:solidFill>
                  <a:srgbClr val="FF0000"/>
                </a:solidFill>
                <a:hlinkClick r:id="rId4"/>
              </a:rPr>
              <a:t>m.hendriksma@saenredam.nl</a:t>
            </a:r>
            <a:r>
              <a:rPr lang="nl-NL" sz="2400">
                <a:solidFill>
                  <a:srgbClr val="FF0000"/>
                </a:solidFill>
              </a:rPr>
              <a:t>	     lokaal 0.01</a:t>
            </a:r>
            <a:endParaRPr lang="nl-NL" sz="2400">
              <a:solidFill>
                <a:srgbClr val="FF0000"/>
              </a:solidFill>
              <a:ea typeface="Calibri"/>
              <a:cs typeface="Calibri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endParaRPr lang="nl-NL" sz="2400">
              <a:solidFill>
                <a:srgbClr val="FF0000"/>
              </a:solidFill>
              <a:ea typeface="Calibri"/>
              <a:cs typeface="Calibri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2400">
                <a:solidFill>
                  <a:srgbClr val="FF0000"/>
                </a:solidFill>
              </a:rPr>
              <a:t>	</a:t>
            </a:r>
            <a:endParaRPr lang="nl-NL" sz="2400">
              <a:solidFill>
                <a:srgbClr val="FF0000"/>
              </a:solidFill>
              <a:ea typeface="Calibri"/>
              <a:cs typeface="Calibri"/>
            </a:endParaRPr>
          </a:p>
          <a:p>
            <a:pPr marL="0" indent="0" fontAlgn="base">
              <a:buNone/>
            </a:pPr>
            <a:endParaRPr lang="nl-NL"/>
          </a:p>
          <a:p>
            <a:pPr marL="0" indent="0">
              <a:buNone/>
            </a:pPr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7E92FC89-CF2D-4821-9F8D-A56AC106452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862" y="5077326"/>
            <a:ext cx="1062957" cy="169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325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24000" y="1280340"/>
            <a:ext cx="10515600" cy="5251088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5400" dirty="0"/>
              <a:t>Even voorstellen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nl-NL" sz="4000" dirty="0"/>
              <a:t>Afdelingsleider bovenbouw havo</a:t>
            </a:r>
            <a:endParaRPr lang="nl-NL" sz="4000">
              <a:ea typeface="Calibri"/>
              <a:cs typeface="Calibri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4000" dirty="0"/>
              <a:t>    Jessica </a:t>
            </a:r>
            <a:r>
              <a:rPr lang="nl-NL" sz="4000" dirty="0" err="1"/>
              <a:t>Sarvaas</a:t>
            </a:r>
            <a:r>
              <a:rPr lang="nl-NL" sz="4000" dirty="0"/>
              <a:t>				</a:t>
            </a:r>
            <a:r>
              <a:rPr lang="nl-NL" sz="4000" dirty="0">
                <a:hlinkClick r:id="rId2"/>
              </a:rPr>
              <a:t>  j.sarvaas@saenredam.nl</a:t>
            </a:r>
            <a:r>
              <a:rPr lang="en-US" sz="4000" dirty="0">
                <a:hlinkClick r:id="rId2"/>
              </a:rPr>
              <a:t>​</a:t>
            </a:r>
            <a:endParaRPr lang="en-US" sz="4000">
              <a:ea typeface="Calibri"/>
              <a:cs typeface="Calibri"/>
              <a:hlinkClick r:id="rId2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4000" dirty="0"/>
              <a:t>​</a:t>
            </a:r>
            <a:r>
              <a:rPr lang="nl-NL" sz="4000" dirty="0"/>
              <a:t>Decaan</a:t>
            </a:r>
            <a:endParaRPr lang="nl-NL" sz="4000">
              <a:ea typeface="Calibri"/>
              <a:cs typeface="Calibri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4000" dirty="0"/>
              <a:t>    Gianna </a:t>
            </a:r>
            <a:r>
              <a:rPr lang="nl-NL" sz="4000" dirty="0" err="1"/>
              <a:t>Troiani</a:t>
            </a:r>
            <a:r>
              <a:rPr lang="nl-NL" sz="4000" dirty="0"/>
              <a:t> 				</a:t>
            </a:r>
            <a:r>
              <a:rPr lang="nl-NL" sz="4000" dirty="0">
                <a:hlinkClick r:id="rId3"/>
              </a:rPr>
              <a:t>g.troiani@saenredam.nl</a:t>
            </a:r>
            <a:r>
              <a:rPr lang="en-US" sz="4000" dirty="0">
                <a:hlinkClick r:id="rId3"/>
              </a:rPr>
              <a:t>​</a:t>
            </a:r>
            <a:endParaRPr lang="en-US" sz="4000">
              <a:ea typeface="Calibri"/>
              <a:cs typeface="Calibri"/>
              <a:hlinkClick r:id="rId3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nl-NL" sz="4000" dirty="0"/>
              <a:t>Examensecretaris</a:t>
            </a:r>
            <a:endParaRPr lang="nl-NL" sz="4000">
              <a:ea typeface="Calibri"/>
              <a:cs typeface="Calibri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4000" dirty="0"/>
              <a:t>   Denise Klaver					</a:t>
            </a:r>
            <a:r>
              <a:rPr lang="nl-NL" sz="4000" dirty="0">
                <a:hlinkClick r:id="rId4"/>
              </a:rPr>
              <a:t>examen@saenredam.nl</a:t>
            </a:r>
            <a:endParaRPr lang="nl-NL" sz="4000">
              <a:ea typeface="Calibri"/>
              <a:cs typeface="Calibri"/>
              <a:hlinkClick r:id="rId4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nl-NL" sz="4000" dirty="0" err="1"/>
              <a:t>Leerlingcoördinatoren</a:t>
            </a:r>
            <a:br>
              <a:rPr lang="nl-NL" sz="4000" dirty="0"/>
            </a:br>
            <a:r>
              <a:rPr lang="nl-NL" sz="4000" dirty="0"/>
              <a:t>Rinke Opperman en Janneke Houtenbos		</a:t>
            </a:r>
            <a:br>
              <a:rPr lang="nl-NL" sz="4000" dirty="0"/>
            </a:br>
            <a:r>
              <a:rPr lang="nl-NL" sz="4000" dirty="0"/>
              <a:t>		</a:t>
            </a:r>
            <a:endParaRPr lang="nl-NL" sz="4000">
              <a:ea typeface="Calibri"/>
              <a:cs typeface="Calibri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nl-NL" sz="4000" dirty="0"/>
              <a:t>Mentoren</a:t>
            </a:r>
            <a:endParaRPr lang="nl-NL" sz="4000">
              <a:ea typeface="Calibri"/>
              <a:cs typeface="Calibri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4000" dirty="0">
                <a:solidFill>
                  <a:srgbClr val="FF0000"/>
                </a:solidFill>
              </a:rPr>
              <a:t>   </a:t>
            </a:r>
            <a:r>
              <a:rPr lang="nl-NL" sz="4000" dirty="0"/>
              <a:t>5A    Ken </a:t>
            </a:r>
            <a:r>
              <a:rPr lang="nl-NL" sz="4000" err="1"/>
              <a:t>Besuijen</a:t>
            </a:r>
            <a:r>
              <a:rPr lang="nl-NL" sz="4000" dirty="0"/>
              <a:t>                    </a:t>
            </a:r>
            <a:r>
              <a:rPr lang="nl-NL" sz="40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k.besuijen@saenredam.nl</a:t>
            </a:r>
            <a:r>
              <a:rPr lang="nl-NL" sz="4000" dirty="0"/>
              <a:t>  </a:t>
            </a:r>
            <a:endParaRPr lang="nl-NL" dirty="0">
              <a:ea typeface="Calibri"/>
              <a:cs typeface="Calibri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4000" dirty="0"/>
              <a:t>   5B 	Milena </a:t>
            </a:r>
            <a:r>
              <a:rPr lang="nl-NL" sz="4000" dirty="0" err="1"/>
              <a:t>Hendriksma</a:t>
            </a:r>
            <a:r>
              <a:rPr lang="nl-NL" sz="4000" dirty="0">
                <a:solidFill>
                  <a:srgbClr val="FF0000"/>
                </a:solidFill>
              </a:rPr>
              <a:t>	</a:t>
            </a:r>
            <a:r>
              <a:rPr lang="nl-NL" sz="4000" dirty="0">
                <a:solidFill>
                  <a:srgbClr val="FF0000"/>
                </a:solidFill>
                <a:hlinkClick r:id="rId6"/>
              </a:rPr>
              <a:t> m.hendriksma@saenredam.nl</a:t>
            </a:r>
            <a:r>
              <a:rPr lang="nl-NL" sz="4000" dirty="0">
                <a:solidFill>
                  <a:srgbClr val="FF0000"/>
                </a:solidFill>
              </a:rPr>
              <a:t>	</a:t>
            </a:r>
            <a:endParaRPr lang="nl-NL">
              <a:ea typeface="Calibri"/>
              <a:cs typeface="Calibri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4000" dirty="0">
                <a:solidFill>
                  <a:srgbClr val="FF0000"/>
                </a:solidFill>
              </a:rPr>
              <a:t>   </a:t>
            </a:r>
            <a:endParaRPr lang="nl-NL" sz="4000">
              <a:solidFill>
                <a:srgbClr val="FF0000"/>
              </a:solidFill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 b="53143"/>
          <a:stretch/>
        </p:blipFill>
        <p:spPr>
          <a:xfrm>
            <a:off x="1524000" y="194900"/>
            <a:ext cx="9144000" cy="9274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9150" y="5333999"/>
            <a:ext cx="850450" cy="135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510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24000" y="133304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600"/>
              <a:t>Agenda </a:t>
            </a:r>
          </a:p>
          <a:p>
            <a:pPr>
              <a:buFontTx/>
              <a:buChar char="-"/>
            </a:pPr>
            <a:endParaRPr lang="nl-NL"/>
          </a:p>
          <a:p>
            <a:pPr fontAlgn="base"/>
            <a:r>
              <a:rPr lang="nl-NL"/>
              <a:t>Algemene informatie</a:t>
            </a:r>
          </a:p>
          <a:p>
            <a:pPr fontAlgn="base"/>
            <a:r>
              <a:rPr lang="nl-NL"/>
              <a:t>Belangrijke data</a:t>
            </a:r>
            <a:r>
              <a:rPr lang="en-US"/>
              <a:t>​</a:t>
            </a:r>
          </a:p>
          <a:p>
            <a:pPr fontAlgn="base"/>
            <a:r>
              <a:rPr lang="en-US"/>
              <a:t>Examens SE en CE</a:t>
            </a:r>
          </a:p>
          <a:p>
            <a:pPr fontAlgn="base"/>
            <a:r>
              <a:rPr lang="nl-NL"/>
              <a:t>LOB leerjaar 5</a:t>
            </a:r>
            <a:r>
              <a:rPr lang="en-US"/>
              <a:t>​</a:t>
            </a:r>
          </a:p>
          <a:p>
            <a:pPr fontAlgn="base"/>
            <a:endParaRPr lang="nl-NL"/>
          </a:p>
          <a:p>
            <a:pPr fontAlgn="base"/>
            <a:r>
              <a:rPr lang="nl-NL"/>
              <a:t>Korte kennismaking mentoren</a:t>
            </a:r>
            <a:r>
              <a:rPr lang="en-US"/>
              <a:t>​</a:t>
            </a:r>
          </a:p>
          <a:p>
            <a:pPr>
              <a:buFontTx/>
              <a:buChar char="-"/>
            </a:pPr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 b="53143"/>
          <a:stretch/>
        </p:blipFill>
        <p:spPr>
          <a:xfrm>
            <a:off x="1524000" y="194900"/>
            <a:ext cx="9144000" cy="9274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2321" y="4837340"/>
            <a:ext cx="1062957" cy="169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1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24000" y="1280340"/>
            <a:ext cx="10515600" cy="45080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sz="4000"/>
              <a:t>Algemene informatie</a:t>
            </a:r>
            <a:endParaRPr lang="en-US"/>
          </a:p>
          <a:p>
            <a:pPr fontAlgn="base"/>
            <a:r>
              <a:rPr lang="nl-NL"/>
              <a:t>Steunlessen: dinsdag 9</a:t>
            </a:r>
            <a:r>
              <a:rPr lang="nl-NL" baseline="30000"/>
              <a:t>e</a:t>
            </a:r>
            <a:r>
              <a:rPr lang="nl-NL"/>
              <a:t> uur en/of grote pauze</a:t>
            </a:r>
            <a:endParaRPr lang="en-US">
              <a:ea typeface="Calibri"/>
              <a:cs typeface="Calibri"/>
            </a:endParaRPr>
          </a:p>
          <a:p>
            <a:pPr fontAlgn="base"/>
            <a:r>
              <a:rPr lang="nl-NL"/>
              <a:t>Examenfaalangstreductie</a:t>
            </a:r>
            <a:r>
              <a:rPr lang="en-US"/>
              <a:t>​ </a:t>
            </a:r>
            <a:r>
              <a:rPr lang="en-US" err="1"/>
              <a:t>inventarisatie</a:t>
            </a:r>
            <a:r>
              <a:rPr lang="en-US"/>
              <a:t> mentor </a:t>
            </a:r>
            <a:r>
              <a:rPr lang="en-US" err="1"/>
              <a:t>en</a:t>
            </a:r>
            <a:r>
              <a:rPr lang="en-US"/>
              <a:t> COB</a:t>
            </a:r>
          </a:p>
          <a:p>
            <a:pPr fontAlgn="base"/>
            <a:r>
              <a:rPr lang="en-US" err="1"/>
              <a:t>Tussenuren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</a:t>
            </a:r>
            <a:r>
              <a:rPr lang="en-US" err="1"/>
              <a:t>studielokaal</a:t>
            </a:r>
            <a:r>
              <a:rPr lang="en-US"/>
              <a:t> 1.15</a:t>
            </a:r>
            <a:endParaRPr lang="en-US">
              <a:ea typeface="Calibri"/>
              <a:cs typeface="Calibri"/>
            </a:endParaRPr>
          </a:p>
          <a:p>
            <a:pPr fontAlgn="base"/>
            <a:r>
              <a:rPr lang="nl-NL" err="1"/>
              <a:t>Lyceo</a:t>
            </a:r>
            <a:r>
              <a:rPr lang="nl-NL"/>
              <a:t> </a:t>
            </a:r>
            <a:r>
              <a:rPr lang="en-US"/>
              <a:t>​</a:t>
            </a:r>
            <a:endParaRPr lang="en-US">
              <a:ea typeface="Calibri"/>
              <a:cs typeface="Calibri"/>
            </a:endParaRPr>
          </a:p>
          <a:p>
            <a:pPr fontAlgn="base"/>
            <a:r>
              <a:rPr lang="en-US" err="1"/>
              <a:t>Vrijwillige</a:t>
            </a:r>
            <a:r>
              <a:rPr lang="en-US"/>
              <a:t> </a:t>
            </a:r>
            <a:r>
              <a:rPr lang="en-US" err="1"/>
              <a:t>ouderbijdrage</a:t>
            </a:r>
            <a:r>
              <a:rPr lang="en-US"/>
              <a:t>/</a:t>
            </a:r>
            <a:r>
              <a:rPr lang="en-US" err="1"/>
              <a:t>solidariteitsfonds</a:t>
            </a:r>
            <a:r>
              <a:rPr lang="en-US"/>
              <a:t>/WIS collect</a:t>
            </a:r>
            <a:endParaRPr lang="en-US">
              <a:ea typeface="Calibri"/>
              <a:cs typeface="Calibri"/>
            </a:endParaRPr>
          </a:p>
          <a:p>
            <a:pPr marL="0" indent="0">
              <a:buNone/>
            </a:pPr>
            <a:endParaRPr lang="nl-NL"/>
          </a:p>
          <a:p>
            <a:endParaRPr lang="nl-NL"/>
          </a:p>
          <a:p>
            <a:endParaRPr lang="nl-NL"/>
          </a:p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 b="53143"/>
          <a:stretch/>
        </p:blipFill>
        <p:spPr>
          <a:xfrm>
            <a:off x="1524000" y="194900"/>
            <a:ext cx="9144000" cy="9274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863" y="5018589"/>
            <a:ext cx="1062957" cy="169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479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0" y="566955"/>
            <a:ext cx="10523290" cy="1325563"/>
          </a:xfrm>
        </p:spPr>
        <p:txBody>
          <a:bodyPr/>
          <a:lstStyle/>
          <a:p>
            <a:br>
              <a:rPr lang="nl-NL"/>
            </a:br>
            <a:r>
              <a:rPr lang="nl-NL" sz="3600">
                <a:latin typeface="+mn-lt"/>
              </a:rPr>
              <a:t>Belangrijke data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24000" y="1963126"/>
            <a:ext cx="11353800" cy="4351338"/>
          </a:xfrm>
        </p:spPr>
        <p:txBody>
          <a:bodyPr>
            <a:normAutofit fontScale="62500" lnSpcReduction="20000"/>
          </a:bodyPr>
          <a:lstStyle/>
          <a:p>
            <a:pPr marL="0" indent="0" fontAlgn="base">
              <a:buNone/>
            </a:pPr>
            <a:r>
              <a:rPr lang="nl-NL" b="1"/>
              <a:t>Drie toetsweken</a:t>
            </a:r>
            <a:r>
              <a:rPr lang="nl-NL"/>
              <a:t>:</a:t>
            </a:r>
            <a:r>
              <a:rPr lang="en-US"/>
              <a:t>​</a:t>
            </a:r>
          </a:p>
          <a:p>
            <a:pPr marL="0" indent="0" fontAlgn="base">
              <a:buNone/>
            </a:pPr>
            <a:r>
              <a:rPr lang="nl-NL"/>
              <a:t>8 t/m 15 november		Toetsweek I</a:t>
            </a:r>
            <a:r>
              <a:rPr lang="en-US"/>
              <a:t>​</a:t>
            </a:r>
          </a:p>
          <a:p>
            <a:pPr marL="0" indent="0" fontAlgn="base">
              <a:buNone/>
            </a:pPr>
            <a:r>
              <a:rPr lang="nl-NL"/>
              <a:t>16 t/m  23 januari  	  	Toetsweek II </a:t>
            </a:r>
            <a:r>
              <a:rPr lang="en-US"/>
              <a:t>​</a:t>
            </a:r>
          </a:p>
          <a:p>
            <a:pPr marL="0" indent="0" fontAlgn="base">
              <a:buNone/>
            </a:pPr>
            <a:r>
              <a:rPr lang="nl-NL"/>
              <a:t>24 t/m 31 maart  		Toetsweek III </a:t>
            </a:r>
            <a:r>
              <a:rPr lang="en-US"/>
              <a:t>​</a:t>
            </a:r>
          </a:p>
          <a:p>
            <a:pPr marL="0" indent="0" fontAlgn="base">
              <a:buNone/>
            </a:pPr>
            <a:r>
              <a:rPr lang="nl-NL"/>
              <a:t>​</a:t>
            </a:r>
          </a:p>
          <a:p>
            <a:pPr marL="0" indent="0" fontAlgn="base">
              <a:buNone/>
            </a:pPr>
            <a:r>
              <a:rPr lang="nl-NL"/>
              <a:t>3 december			Mentorspreekmiddag/-avond</a:t>
            </a:r>
            <a:r>
              <a:rPr lang="en-US"/>
              <a:t>​</a:t>
            </a:r>
          </a:p>
          <a:p>
            <a:pPr marL="0" indent="0" fontAlgn="base">
              <a:buNone/>
            </a:pPr>
            <a:r>
              <a:rPr lang="en-US"/>
              <a:t>10 </a:t>
            </a:r>
            <a:r>
              <a:rPr lang="en-US" err="1"/>
              <a:t>februari</a:t>
            </a:r>
            <a:r>
              <a:rPr lang="en-US"/>
              <a:t>			</a:t>
            </a:r>
            <a:r>
              <a:rPr lang="en-US" err="1"/>
              <a:t>Vakdocentenmiddag</a:t>
            </a:r>
            <a:r>
              <a:rPr lang="en-US"/>
              <a:t>/-</a:t>
            </a:r>
            <a:r>
              <a:rPr lang="en-US" err="1"/>
              <a:t>avond</a:t>
            </a:r>
            <a:endParaRPr lang="en-US"/>
          </a:p>
          <a:p>
            <a:pPr marL="0" indent="0" fontAlgn="base">
              <a:buNone/>
            </a:pPr>
            <a:r>
              <a:rPr lang="nl-NL"/>
              <a:t>9 - 23 mei 			Centraal Examen, 1e tijdvak</a:t>
            </a:r>
            <a:r>
              <a:rPr lang="en-US"/>
              <a:t>​</a:t>
            </a:r>
          </a:p>
          <a:p>
            <a:pPr marL="0" indent="0" fontAlgn="base">
              <a:buNone/>
            </a:pPr>
            <a:r>
              <a:rPr lang="en-US"/>
              <a:t>11 </a:t>
            </a:r>
            <a:r>
              <a:rPr lang="en-US" err="1"/>
              <a:t>april</a:t>
            </a:r>
            <a:r>
              <a:rPr lang="en-US"/>
              <a:t>				</a:t>
            </a:r>
            <a:r>
              <a:rPr lang="en-US" err="1"/>
              <a:t>Examenuitje</a:t>
            </a:r>
            <a:endParaRPr lang="en-US"/>
          </a:p>
          <a:p>
            <a:pPr marL="0" indent="0" fontAlgn="base">
              <a:buNone/>
            </a:pPr>
            <a:r>
              <a:rPr lang="nl-NL"/>
              <a:t>11 juni 				Examenuitslag, 1e tijdvak</a:t>
            </a:r>
            <a:r>
              <a:rPr lang="en-US"/>
              <a:t>​</a:t>
            </a:r>
          </a:p>
          <a:p>
            <a:pPr marL="0" indent="0" fontAlgn="base">
              <a:buNone/>
            </a:pPr>
            <a:r>
              <a:rPr lang="nl-NL"/>
              <a:t>16 t/m</a:t>
            </a:r>
            <a:r>
              <a:rPr lang="nl-NL">
                <a:solidFill>
                  <a:srgbClr val="FF0000"/>
                </a:solidFill>
              </a:rPr>
              <a:t> </a:t>
            </a:r>
            <a:r>
              <a:rPr lang="nl-NL"/>
              <a:t>19 juni </a:t>
            </a:r>
            <a:r>
              <a:rPr lang="nl-NL">
                <a:solidFill>
                  <a:srgbClr val="FF0000"/>
                </a:solidFill>
              </a:rPr>
              <a:t>			</a:t>
            </a:r>
            <a:r>
              <a:rPr lang="nl-NL"/>
              <a:t>Herexamen in 1 vak, 2e tijdvak</a:t>
            </a:r>
            <a:r>
              <a:rPr lang="en-US">
                <a:solidFill>
                  <a:srgbClr val="FF0000"/>
                </a:solidFill>
              </a:rPr>
              <a:t>​</a:t>
            </a:r>
          </a:p>
          <a:p>
            <a:pPr marL="0" indent="0" fontAlgn="base">
              <a:buNone/>
            </a:pPr>
            <a:r>
              <a:rPr lang="en-US"/>
              <a:t>1 </a:t>
            </a:r>
            <a:r>
              <a:rPr lang="en-US" err="1"/>
              <a:t>juli</a:t>
            </a:r>
            <a:r>
              <a:rPr lang="en-US"/>
              <a:t>				</a:t>
            </a:r>
            <a:r>
              <a:rPr lang="en-US" err="1"/>
              <a:t>Examenuitslag</a:t>
            </a:r>
            <a:r>
              <a:rPr lang="en-US"/>
              <a:t>, 2e </a:t>
            </a:r>
            <a:r>
              <a:rPr lang="en-US" err="1"/>
              <a:t>tijdvak</a:t>
            </a:r>
            <a:endParaRPr lang="en-US"/>
          </a:p>
          <a:p>
            <a:pPr marL="0" indent="0" fontAlgn="base">
              <a:buNone/>
            </a:pPr>
            <a:r>
              <a:rPr lang="nl-NL"/>
              <a:t>3 juli 				Diploma-uitreiking (in de middag)</a:t>
            </a:r>
            <a:endParaRPr lang="en-US"/>
          </a:p>
          <a:p>
            <a:pPr marL="0" indent="0">
              <a:buNone/>
            </a:pPr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 b="53143"/>
          <a:stretch/>
        </p:blipFill>
        <p:spPr>
          <a:xfrm>
            <a:off x="1524000" y="194900"/>
            <a:ext cx="9144000" cy="927463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70C2F220-55A3-4F1C-93CD-1F6028EFC8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862" y="5077326"/>
            <a:ext cx="1062957" cy="169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045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0" y="608435"/>
            <a:ext cx="10515600" cy="1325563"/>
          </a:xfrm>
        </p:spPr>
        <p:txBody>
          <a:bodyPr/>
          <a:lstStyle/>
          <a:p>
            <a:br>
              <a:rPr lang="nl-NL"/>
            </a:br>
            <a:r>
              <a:rPr lang="nl-NL" sz="3600">
                <a:latin typeface="+mn-lt"/>
              </a:rPr>
              <a:t>Schoolexamen (SE)en PTA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24000" y="2063633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nl-NL"/>
              <a:t>Toetsweken</a:t>
            </a:r>
            <a:r>
              <a:rPr lang="en-US"/>
              <a:t>​ (3x)</a:t>
            </a:r>
          </a:p>
          <a:p>
            <a:pPr fontAlgn="base"/>
            <a:r>
              <a:rPr lang="en-US"/>
              <a:t>PTA</a:t>
            </a:r>
          </a:p>
          <a:p>
            <a:pPr fontAlgn="base"/>
            <a:r>
              <a:rPr lang="nl-NL"/>
              <a:t>Na 7/8 weken les: toetsweek (6 a 7 dagen)</a:t>
            </a:r>
            <a:r>
              <a:rPr lang="en-US"/>
              <a:t>​</a:t>
            </a:r>
          </a:p>
          <a:p>
            <a:pPr fontAlgn="base"/>
            <a:r>
              <a:rPr lang="en-US"/>
              <a:t>Dag </a:t>
            </a:r>
            <a:r>
              <a:rPr lang="en-US" err="1"/>
              <a:t>vooraf</a:t>
            </a:r>
            <a:r>
              <a:rPr lang="en-US"/>
              <a:t> start toetsweek </a:t>
            </a:r>
            <a:r>
              <a:rPr lang="en-US" err="1"/>
              <a:t>facultatief</a:t>
            </a:r>
            <a:r>
              <a:rPr lang="en-US"/>
              <a:t> les</a:t>
            </a:r>
          </a:p>
          <a:p>
            <a:pPr fontAlgn="base"/>
            <a:r>
              <a:rPr lang="nl-NL"/>
              <a:t>Maximaal 3 toetsen per dag</a:t>
            </a:r>
            <a:r>
              <a:rPr lang="en-US"/>
              <a:t>​</a:t>
            </a:r>
          </a:p>
          <a:p>
            <a:pPr fontAlgn="base"/>
            <a:r>
              <a:rPr lang="en-US"/>
              <a:t>Buiten de toetsweken </a:t>
            </a:r>
            <a:r>
              <a:rPr lang="en-US" err="1"/>
              <a:t>ook</a:t>
            </a:r>
            <a:r>
              <a:rPr lang="en-US"/>
              <a:t> </a:t>
            </a:r>
            <a:r>
              <a:rPr lang="en-US" err="1"/>
              <a:t>cijfers</a:t>
            </a:r>
            <a:r>
              <a:rPr lang="en-US"/>
              <a:t> </a:t>
            </a:r>
            <a:r>
              <a:rPr lang="en-US" err="1"/>
              <a:t>voor</a:t>
            </a:r>
            <a:r>
              <a:rPr lang="en-US"/>
              <a:t> </a:t>
            </a:r>
            <a:r>
              <a:rPr lang="en-US" err="1"/>
              <a:t>praktische</a:t>
            </a:r>
            <a:r>
              <a:rPr lang="en-US"/>
              <a:t> </a:t>
            </a:r>
            <a:r>
              <a:rPr lang="en-US" err="1"/>
              <a:t>opdrachten</a:t>
            </a:r>
            <a:endParaRPr lang="en-US"/>
          </a:p>
          <a:p>
            <a:pPr fontAlgn="base"/>
            <a:r>
              <a:rPr lang="nl-NL"/>
              <a:t>Regels (Examenkatern)</a:t>
            </a:r>
            <a:r>
              <a:rPr lang="en-US"/>
              <a:t>​</a:t>
            </a:r>
          </a:p>
          <a:p>
            <a:pPr fontAlgn="base"/>
            <a:r>
              <a:rPr lang="nl-NL"/>
              <a:t>Tijdverlengers </a:t>
            </a:r>
            <a:r>
              <a:rPr lang="en-US"/>
              <a:t>​</a:t>
            </a:r>
          </a:p>
          <a:p>
            <a:pPr fontAlgn="base"/>
            <a:r>
              <a:rPr lang="nl-NL"/>
              <a:t>Cijfers in magister</a:t>
            </a:r>
            <a:r>
              <a:rPr lang="en-US"/>
              <a:t>​</a:t>
            </a:r>
          </a:p>
          <a:p>
            <a:pPr fontAlgn="base"/>
            <a:r>
              <a:rPr lang="nl-NL"/>
              <a:t>Inhalen (bij ziekte)</a:t>
            </a:r>
            <a:r>
              <a:rPr lang="en-US"/>
              <a:t>​</a:t>
            </a:r>
          </a:p>
          <a:p>
            <a:pPr fontAlgn="base"/>
            <a:r>
              <a:rPr lang="nl-NL"/>
              <a:t>Herkansen (verbeteren cijfer) 2x na </a:t>
            </a:r>
            <a:r>
              <a:rPr lang="nl-NL" err="1"/>
              <a:t>toetsweek</a:t>
            </a:r>
            <a:r>
              <a:rPr lang="nl-NL"/>
              <a:t> 2 en 1x na </a:t>
            </a:r>
            <a:r>
              <a:rPr lang="nl-NL" err="1"/>
              <a:t>toetsweek</a:t>
            </a:r>
            <a:r>
              <a:rPr lang="nl-NL"/>
              <a:t> 3</a:t>
            </a:r>
            <a:endParaRPr lang="en-US"/>
          </a:p>
          <a:p>
            <a:pPr marL="0" indent="0" fontAlgn="base">
              <a:buNone/>
            </a:pPr>
            <a:endParaRPr lang="en-US"/>
          </a:p>
          <a:p>
            <a:pPr marL="0" indent="0">
              <a:buNone/>
            </a:pPr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 b="53143"/>
          <a:stretch/>
        </p:blipFill>
        <p:spPr>
          <a:xfrm>
            <a:off x="1524000" y="194900"/>
            <a:ext cx="9144000" cy="9274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863" y="5018589"/>
            <a:ext cx="1062957" cy="169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303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33220" y="658631"/>
            <a:ext cx="10515600" cy="1325563"/>
          </a:xfrm>
        </p:spPr>
        <p:txBody>
          <a:bodyPr/>
          <a:lstStyle/>
          <a:p>
            <a:br>
              <a:rPr lang="nl-NL"/>
            </a:br>
            <a:r>
              <a:rPr lang="nl-NL" sz="3600">
                <a:latin typeface="+mn-lt"/>
              </a:rPr>
              <a:t>Examenkatern en OVO examenreglement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24000" y="1984194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nl-NL" dirty="0"/>
              <a:t>Examenkatern</a:t>
            </a:r>
            <a:r>
              <a:rPr lang="en-US" dirty="0"/>
              <a:t>​ en OVO </a:t>
            </a:r>
            <a:r>
              <a:rPr lang="en-US" dirty="0" err="1"/>
              <a:t>examenreglement</a:t>
            </a:r>
            <a:endParaRPr lang="en-US" dirty="0"/>
          </a:p>
          <a:p>
            <a:pPr fontAlgn="base"/>
            <a:r>
              <a:rPr lang="en-US" dirty="0" err="1"/>
              <a:t>Ziekmelding</a:t>
            </a:r>
            <a:r>
              <a:rPr lang="en-US" dirty="0"/>
              <a:t>: </a:t>
            </a:r>
            <a:r>
              <a:rPr lang="en-US" dirty="0" err="1"/>
              <a:t>SaenreApp</a:t>
            </a:r>
            <a:r>
              <a:rPr lang="en-US" dirty="0"/>
              <a:t> </a:t>
            </a:r>
            <a:r>
              <a:rPr lang="en-US" u="sng" dirty="0"/>
              <a:t>en</a:t>
            </a:r>
            <a:r>
              <a:rPr lang="en-US" dirty="0"/>
              <a:t> via e-mail (</a:t>
            </a:r>
            <a:r>
              <a:rPr lang="en-US" dirty="0" err="1"/>
              <a:t>examen@saenredam.nl</a:t>
            </a:r>
            <a:r>
              <a:rPr lang="en-US" dirty="0"/>
              <a:t>)</a:t>
            </a:r>
            <a:endParaRPr lang="en-US" dirty="0">
              <a:ea typeface="Calibri"/>
              <a:cs typeface="Calibri"/>
            </a:endParaRPr>
          </a:p>
          <a:p>
            <a:pPr fontAlgn="base"/>
            <a:r>
              <a:rPr lang="nl-NL" dirty="0"/>
              <a:t>Absentie, te laat, onregelmatigheden</a:t>
            </a:r>
            <a:r>
              <a:rPr lang="en-US" dirty="0"/>
              <a:t>​</a:t>
            </a:r>
            <a:endParaRPr lang="en-US" dirty="0">
              <a:ea typeface="Calibri"/>
              <a:cs typeface="Calibri"/>
            </a:endParaRPr>
          </a:p>
          <a:p>
            <a:pPr fontAlgn="base"/>
            <a:r>
              <a:rPr lang="nl-NL" dirty="0"/>
              <a:t>Inleveren van werkstukken, opdrachten</a:t>
            </a:r>
            <a:r>
              <a:rPr lang="en-US" dirty="0"/>
              <a:t>​</a:t>
            </a:r>
            <a:endParaRPr lang="en-US" dirty="0">
              <a:ea typeface="Calibri"/>
              <a:cs typeface="Calibri"/>
            </a:endParaRPr>
          </a:p>
          <a:p>
            <a:pPr fontAlgn="base"/>
            <a:r>
              <a:rPr lang="nl-NL" dirty="0"/>
              <a:t>Vakken zonder CE: Maatschappijleer, CKV, LO</a:t>
            </a:r>
            <a:r>
              <a:rPr lang="en-US" dirty="0"/>
              <a:t>​, NLT</a:t>
            </a:r>
            <a:endParaRPr lang="en-US" dirty="0">
              <a:ea typeface="Calibri"/>
              <a:cs typeface="Calibri"/>
            </a:endParaRPr>
          </a:p>
          <a:p>
            <a:pPr fontAlgn="base"/>
            <a:r>
              <a:rPr lang="nl-NL" dirty="0"/>
              <a:t>Profielwerkstuk</a:t>
            </a:r>
            <a:r>
              <a:rPr lang="en-US" dirty="0"/>
              <a:t>​/ CKV/ </a:t>
            </a:r>
            <a:r>
              <a:rPr lang="en-US" dirty="0" err="1"/>
              <a:t>Maatschappijleer</a:t>
            </a:r>
            <a:r>
              <a:rPr lang="en-US" dirty="0"/>
              <a:t> = </a:t>
            </a:r>
            <a:r>
              <a:rPr lang="en-US" dirty="0" err="1"/>
              <a:t>combinatiecijfer</a:t>
            </a:r>
            <a:endParaRPr lang="en-US" dirty="0">
              <a:ea typeface="Calibri"/>
              <a:cs typeface="Calibri"/>
            </a:endParaRPr>
          </a:p>
          <a:p>
            <a:pPr fontAlgn="base"/>
            <a:r>
              <a:rPr lang="nl-NL" dirty="0"/>
              <a:t>Eindcijfer SE op 16 april</a:t>
            </a:r>
            <a:r>
              <a:rPr lang="en-US" dirty="0"/>
              <a:t>​</a:t>
            </a:r>
            <a:endParaRPr lang="en-US" dirty="0">
              <a:ea typeface="Calibri"/>
              <a:cs typeface="Calibri"/>
            </a:endParaRPr>
          </a:p>
          <a:p>
            <a:pPr fontAlgn="base"/>
            <a:r>
              <a:rPr lang="nl-NL" dirty="0"/>
              <a:t>Planning en oefening examens</a:t>
            </a:r>
            <a:r>
              <a:rPr lang="en-US" dirty="0"/>
              <a:t>​</a:t>
            </a:r>
            <a:endParaRPr lang="en-US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 b="53143"/>
          <a:stretch/>
        </p:blipFill>
        <p:spPr>
          <a:xfrm>
            <a:off x="1524000" y="194900"/>
            <a:ext cx="9144000" cy="9274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863" y="5018589"/>
            <a:ext cx="1062957" cy="169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152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33220" y="658631"/>
            <a:ext cx="10515600" cy="1325563"/>
          </a:xfrm>
        </p:spPr>
        <p:txBody>
          <a:bodyPr/>
          <a:lstStyle/>
          <a:p>
            <a:br>
              <a:rPr lang="nl-NL"/>
            </a:br>
            <a:r>
              <a:rPr lang="nl-NL" sz="3600">
                <a:latin typeface="+mn-lt"/>
              </a:rPr>
              <a:t>Centraal Examen (CE)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33220" y="2088800"/>
            <a:ext cx="10515600" cy="4351338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nl-NL"/>
              <a:t>CE  examens 1</a:t>
            </a:r>
            <a:r>
              <a:rPr lang="nl-NL" baseline="30000"/>
              <a:t>e</a:t>
            </a:r>
            <a:r>
              <a:rPr lang="nl-NL"/>
              <a:t> tijdvak (mei)</a:t>
            </a:r>
            <a:r>
              <a:rPr lang="en-US"/>
              <a:t>​</a:t>
            </a:r>
          </a:p>
          <a:p>
            <a:pPr fontAlgn="base"/>
            <a:r>
              <a:rPr lang="nl-NL"/>
              <a:t>7 of 8 vakken </a:t>
            </a:r>
            <a:r>
              <a:rPr lang="en-US"/>
              <a:t>​</a:t>
            </a:r>
          </a:p>
          <a:p>
            <a:pPr marL="0" indent="0" fontAlgn="base">
              <a:buNone/>
            </a:pPr>
            <a:endParaRPr lang="nl-NL"/>
          </a:p>
          <a:p>
            <a:pPr marL="0" indent="0" fontAlgn="base">
              <a:buNone/>
            </a:pPr>
            <a:r>
              <a:rPr lang="en-US"/>
              <a:t>Drama (</a:t>
            </a:r>
            <a:r>
              <a:rPr lang="en-US" err="1"/>
              <a:t>maart</a:t>
            </a:r>
            <a:r>
              <a:rPr lang="en-US"/>
              <a:t>)</a:t>
            </a:r>
          </a:p>
          <a:p>
            <a:pPr fontAlgn="base"/>
            <a:r>
              <a:rPr lang="en-US" err="1"/>
              <a:t>Eindvoorstelling</a:t>
            </a:r>
            <a:r>
              <a:rPr lang="en-US"/>
              <a:t> in </a:t>
            </a:r>
            <a:r>
              <a:rPr lang="en-US" err="1"/>
              <a:t>Zaans</a:t>
            </a:r>
            <a:r>
              <a:rPr lang="en-US"/>
              <a:t> </a:t>
            </a:r>
            <a:r>
              <a:rPr lang="en-US" err="1"/>
              <a:t>toneelhuis</a:t>
            </a:r>
            <a:endParaRPr lang="en-US"/>
          </a:p>
          <a:p>
            <a:pPr fontAlgn="base"/>
            <a:endParaRPr lang="nl-NL"/>
          </a:p>
          <a:p>
            <a:pPr marL="0" indent="0">
              <a:buNone/>
            </a:pPr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 b="53143"/>
          <a:stretch/>
        </p:blipFill>
        <p:spPr>
          <a:xfrm>
            <a:off x="1524000" y="194900"/>
            <a:ext cx="9144000" cy="9274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863" y="5018589"/>
            <a:ext cx="1062957" cy="169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404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58632"/>
            <a:ext cx="10515600" cy="447156"/>
          </a:xfrm>
        </p:spPr>
        <p:txBody>
          <a:bodyPr>
            <a:normAutofit fontScale="90000"/>
          </a:bodyPr>
          <a:lstStyle/>
          <a:p>
            <a:br>
              <a:rPr lang="nl-NL"/>
            </a:b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7169" y="2154155"/>
            <a:ext cx="11855043" cy="439022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l-NL" sz="1100">
                <a:effectLst/>
                <a:latin typeface="Verdana"/>
                <a:ea typeface="Times New Roman" panose="02020603050405020304" pitchFamily="18" charset="0"/>
                <a:cs typeface="Arial"/>
              </a:rPr>
              <a:t>Je bent geslaagd als je aan alle volgende 4 punten hebt voldaan:</a:t>
            </a:r>
            <a:endParaRPr lang="nl-NL" sz="1200">
              <a:effectLst/>
              <a:latin typeface="Verdana"/>
              <a:ea typeface="Times New Roman" panose="02020603050405020304" pitchFamily="18" charset="0"/>
              <a:cs typeface="Arial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nl-NL" sz="1100">
                <a:effectLst/>
                <a:latin typeface="Verdana"/>
                <a:ea typeface="Times New Roman" panose="02020603050405020304" pitchFamily="18" charset="0"/>
                <a:cs typeface="Arial"/>
              </a:rPr>
              <a:t>Het gemiddelde van al je centraal examencijfers is 5,5 of hoger</a:t>
            </a:r>
            <a:endParaRPr lang="nl-NL" sz="1200">
              <a:effectLst/>
              <a:latin typeface="Verdana"/>
              <a:ea typeface="Times New Roman" panose="02020603050405020304" pitchFamily="18" charset="0"/>
              <a:cs typeface="Arial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nl-NL" sz="1100">
                <a:effectLst/>
                <a:latin typeface="Verdana"/>
                <a:ea typeface="Times New Roman" panose="02020603050405020304" pitchFamily="18" charset="0"/>
                <a:cs typeface="Arial"/>
              </a:rPr>
              <a:t>Je voldoet aan de kernvakkenregel: bij je eindcijfers in het rijtje Nederlands, Engels en wiskunde komt ten hoogste een 5 voor (dus een 5 en verder 6 of hoger of alle drie 6 of hoger)</a:t>
            </a:r>
            <a:endParaRPr lang="nl-NL" sz="1200">
              <a:effectLst/>
              <a:latin typeface="Verdana"/>
              <a:ea typeface="Times New Roman" panose="02020603050405020304" pitchFamily="18" charset="0"/>
              <a:cs typeface="Arial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nl-NL" sz="1100">
                <a:effectLst/>
                <a:latin typeface="Verdana"/>
                <a:ea typeface="Times New Roman" panose="02020603050405020304" pitchFamily="18" charset="0"/>
                <a:cs typeface="Arial"/>
              </a:rPr>
              <a:t>Je eindcijfers (incl. je combinatiecijfer) voldoen aan de volgende eisen:</a:t>
            </a:r>
            <a:endParaRPr lang="nl-NL" sz="1200">
              <a:effectLst/>
              <a:latin typeface="Verdana"/>
              <a:ea typeface="Times New Roman" panose="02020603050405020304" pitchFamily="18" charset="0"/>
              <a:cs typeface="Arial"/>
            </a:endParaRPr>
          </a:p>
          <a:p>
            <a:pPr marL="678180"/>
            <a:r>
              <a:rPr lang="nl-NL" sz="1100">
                <a:effectLst/>
                <a:latin typeface="Verdana"/>
                <a:ea typeface="Times New Roman" panose="02020603050405020304" pitchFamily="18" charset="0"/>
                <a:cs typeface="Arial"/>
              </a:rPr>
              <a:t>al je eindcijfers zijn 6 of hoger, of</a:t>
            </a:r>
            <a:endParaRPr lang="nl-NL" sz="1200">
              <a:effectLst/>
              <a:latin typeface="Verdana"/>
              <a:ea typeface="Times New Roman" panose="02020603050405020304" pitchFamily="18" charset="0"/>
              <a:cs typeface="Arial"/>
            </a:endParaRPr>
          </a:p>
          <a:p>
            <a:pPr marL="678180"/>
            <a:r>
              <a:rPr lang="nl-NL" sz="1100">
                <a:effectLst/>
                <a:latin typeface="Verdana"/>
                <a:ea typeface="Times New Roman" panose="02020603050405020304" pitchFamily="18" charset="0"/>
                <a:cs typeface="Arial"/>
              </a:rPr>
              <a:t>je hebt een 5 en al je andere eindcijfers zijn 6 of hoger, of</a:t>
            </a:r>
            <a:endParaRPr lang="nl-NL" sz="1200">
              <a:effectLst/>
              <a:latin typeface="Verdana"/>
              <a:ea typeface="Times New Roman" panose="02020603050405020304" pitchFamily="18" charset="0"/>
              <a:cs typeface="Arial"/>
            </a:endParaRPr>
          </a:p>
          <a:p>
            <a:pPr marL="678180"/>
            <a:r>
              <a:rPr lang="nl-NL" sz="1100">
                <a:latin typeface="Verdana"/>
                <a:ea typeface="Times New Roman" panose="02020603050405020304" pitchFamily="18" charset="0"/>
                <a:cs typeface="Arial"/>
              </a:rPr>
              <a:t>j</a:t>
            </a:r>
            <a:r>
              <a:rPr lang="nl-NL" sz="1100">
                <a:effectLst/>
                <a:latin typeface="Verdana"/>
                <a:ea typeface="Times New Roman" panose="02020603050405020304" pitchFamily="18" charset="0"/>
                <a:cs typeface="Arial"/>
              </a:rPr>
              <a:t>e hebt een 4 en al je andere eindcijfers zijn 6 of hoger én het gemiddelde van al je cijfers is ten minste 6,0, of je hebt twee 5-en of een 5 en een 4 en al je andere eindcijfers zijn 6 of hoger én het gemiddelde van al je cijfers is ten minste een 6,0</a:t>
            </a:r>
            <a:endParaRPr lang="nl-NL" sz="1200">
              <a:effectLst/>
              <a:latin typeface="Verdana"/>
              <a:ea typeface="Times New Roman" panose="02020603050405020304" pitchFamily="18" charset="0"/>
              <a:cs typeface="Arial"/>
            </a:endParaRPr>
          </a:p>
          <a:p>
            <a:pPr marL="342900" lvl="0" indent="-342900">
              <a:buFont typeface="+mj-lt"/>
              <a:buAutoNum type="arabicParenR" startAt="4"/>
            </a:pPr>
            <a:r>
              <a:rPr lang="nl-NL" sz="1100">
                <a:effectLst/>
                <a:latin typeface="Verdana"/>
                <a:ea typeface="Times New Roman" panose="02020603050405020304" pitchFamily="18" charset="0"/>
                <a:cs typeface="Arial"/>
              </a:rPr>
              <a:t>Het vak lichamelijke opvoeding is beoordeeld met voldoende of goed</a:t>
            </a:r>
            <a:endParaRPr lang="nl-NL" sz="1200">
              <a:effectLst/>
              <a:latin typeface="Verdana"/>
              <a:ea typeface="Times New Roman" panose="02020603050405020304" pitchFamily="18" charset="0"/>
              <a:cs typeface="Arial"/>
            </a:endParaRPr>
          </a:p>
          <a:p>
            <a:pPr marL="0" indent="0">
              <a:buNone/>
            </a:pPr>
            <a:r>
              <a:rPr lang="nl-NL" sz="1100">
                <a:effectLst/>
                <a:latin typeface="Verdana"/>
                <a:ea typeface="Times New Roman" panose="02020603050405020304" pitchFamily="18" charset="0"/>
                <a:cs typeface="Arial"/>
              </a:rPr>
              <a:t> Let op: </a:t>
            </a:r>
            <a:endParaRPr lang="nl-NL" sz="1200">
              <a:effectLst/>
              <a:latin typeface="Verdana"/>
              <a:ea typeface="Times New Roman" panose="02020603050405020304" pitchFamily="18" charset="0"/>
              <a:cs typeface="Arial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1100">
                <a:effectLst/>
                <a:latin typeface="Verdana"/>
                <a:ea typeface="Times New Roman" panose="02020603050405020304" pitchFamily="18" charset="0"/>
                <a:cs typeface="Arial"/>
              </a:rPr>
              <a:t>Geen enkel eindcijfer is afgerond lager dan een 4. Geldt ook de afzonderlijke onderdelen van het combinatiecijfer</a:t>
            </a:r>
            <a:endParaRPr lang="nl-NL" sz="1200">
              <a:effectLst/>
              <a:latin typeface="Verdana"/>
              <a:ea typeface="Times New Roman" panose="02020603050405020304" pitchFamily="18" charset="0"/>
              <a:cs typeface="Arial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nl-NL" sz="1100">
                <a:effectLst/>
                <a:latin typeface="Verdana"/>
                <a:ea typeface="Times New Roman" panose="02020603050405020304" pitchFamily="18" charset="0"/>
                <a:cs typeface="Arial"/>
              </a:rPr>
              <a:t>Als je geen eindexamen doet in wiskunde, moet je het schoolexamen rekenen afleggen. Het behaalde cijfer telt niet mee in de uitslagbepaling en </a:t>
            </a:r>
            <a:r>
              <a:rPr lang="nl-NL" sz="1100">
                <a:latin typeface="Verdana"/>
                <a:ea typeface="Times New Roman" panose="02020603050405020304" pitchFamily="18" charset="0"/>
                <a:cs typeface="Arial"/>
              </a:rPr>
              <a:t>                 </a:t>
            </a:r>
            <a:r>
              <a:rPr lang="nl-NL" sz="1100">
                <a:effectLst/>
                <a:latin typeface="Verdana"/>
                <a:ea typeface="Times New Roman" panose="02020603050405020304" pitchFamily="18" charset="0"/>
                <a:cs typeface="Arial"/>
              </a:rPr>
              <a:t>wordt vermeld op een bijlage bij je cijferlijst.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1100">
                <a:effectLst/>
                <a:latin typeface="Verdana"/>
                <a:ea typeface="Verdana"/>
                <a:cs typeface="Times New Roman"/>
              </a:rPr>
              <a:t>De vakken maatschappijleer en CKV en het profielwerkstuk vormen samen het combinatiecijfer.</a:t>
            </a:r>
            <a:br>
              <a:rPr lang="nl-NL" sz="110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nl-NL" sz="1100">
                <a:effectLst/>
                <a:latin typeface="Verdana"/>
                <a:ea typeface="Verdana"/>
              </a:rPr>
              <a:t>Voor het berekenen van het combinatiecijfer worden de op de cijferlijst vermelde afgeronde cijfers (bestaande uit gehele getallen) gemiddeld. </a:t>
            </a:r>
          </a:p>
          <a:p>
            <a:pPr marL="0" indent="0">
              <a:buNone/>
            </a:pPr>
            <a:endParaRPr lang="nl-NL" sz="2000"/>
          </a:p>
          <a:p>
            <a:pPr marL="0" indent="0" fontAlgn="base">
              <a:buNone/>
            </a:pPr>
            <a:r>
              <a:rPr lang="nl-NL" sz="2400"/>
              <a:t>​</a:t>
            </a:r>
            <a:endParaRPr lang="nl-NL" sz="2400">
              <a:ea typeface="Calibri"/>
              <a:cs typeface="Calibri"/>
            </a:endParaRPr>
          </a:p>
          <a:p>
            <a:pPr marL="0" indent="0" fontAlgn="base">
              <a:buNone/>
            </a:pPr>
            <a:r>
              <a:rPr lang="nl-NL"/>
              <a:t>                                  </a:t>
            </a:r>
            <a:r>
              <a:rPr lang="en-US"/>
              <a:t>​</a:t>
            </a:r>
            <a:endParaRPr lang="en-US">
              <a:ea typeface="Calibri"/>
              <a:cs typeface="Calibri"/>
            </a:endParaRPr>
          </a:p>
          <a:p>
            <a:pPr marL="0" indent="0">
              <a:buNone/>
            </a:pPr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 b="53143"/>
          <a:stretch/>
        </p:blipFill>
        <p:spPr>
          <a:xfrm>
            <a:off x="1615440" y="174931"/>
            <a:ext cx="9144000" cy="910886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7B2FFBED-B7B6-4E95-AF18-46BD90107D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255" y="5148885"/>
            <a:ext cx="1062957" cy="1694088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FC349DF6-FA69-34C5-1BB2-2502B7955736}"/>
              </a:ext>
            </a:extLst>
          </p:cNvPr>
          <p:cNvSpPr txBox="1"/>
          <p:nvPr/>
        </p:nvSpPr>
        <p:spPr>
          <a:xfrm>
            <a:off x="353683" y="1173192"/>
            <a:ext cx="967883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err="1"/>
              <a:t>Slaag</a:t>
            </a:r>
            <a:r>
              <a:rPr lang="en-US" sz="3600"/>
              <a:t>-/</a:t>
            </a:r>
            <a:r>
              <a:rPr lang="en-US" sz="3600" err="1"/>
              <a:t>zakregel</a:t>
            </a:r>
            <a:r>
              <a:rPr lang="en-US" sz="3600"/>
              <a:t> </a:t>
            </a:r>
            <a:endParaRPr lang="nl-NL" sz="3600"/>
          </a:p>
        </p:txBody>
      </p:sp>
    </p:spTree>
    <p:extLst>
      <p:ext uri="{BB962C8B-B14F-4D97-AF65-F5344CB8AC3E}">
        <p14:creationId xmlns:p14="http://schemas.microsoft.com/office/powerpoint/2010/main" val="284270684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E4E5530F2FD94998AB39B4DEFEF8F1" ma:contentTypeVersion="15" ma:contentTypeDescription="Create a new document." ma:contentTypeScope="" ma:versionID="5ead20df062eec9e62501b48bc5abead">
  <xsd:schema xmlns:xsd="http://www.w3.org/2001/XMLSchema" xmlns:xs="http://www.w3.org/2001/XMLSchema" xmlns:p="http://schemas.microsoft.com/office/2006/metadata/properties" xmlns:ns2="fc2648be-b6fc-44b5-a317-6c2a1e179b24" xmlns:ns3="62142018-7c82-4680-8f23-2fcb12acdec1" targetNamespace="http://schemas.microsoft.com/office/2006/metadata/properties" ma:root="true" ma:fieldsID="b8aabcae514e5a33b929bed57d5a6e63" ns2:_="" ns3:_="">
    <xsd:import namespace="fc2648be-b6fc-44b5-a317-6c2a1e179b24"/>
    <xsd:import namespace="62142018-7c82-4680-8f23-2fcb12acde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2648be-b6fc-44b5-a317-6c2a1e179b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fdfff46b-99ea-4c45-add9-ba1d1a94b4c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142018-7c82-4680-8f23-2fcb12acdec1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1a492376-1e4e-4a4b-94e6-9358e7ba5edd}" ma:internalName="TaxCatchAll" ma:showField="CatchAllData" ma:web="62142018-7c82-4680-8f23-2fcb12acde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c2648be-b6fc-44b5-a317-6c2a1e179b24">
      <Terms xmlns="http://schemas.microsoft.com/office/infopath/2007/PartnerControls"/>
    </lcf76f155ced4ddcb4097134ff3c332f>
    <TaxCatchAll xmlns="62142018-7c82-4680-8f23-2fcb12acdec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F479E9-B3C8-43A3-9DCE-966C8BAF9D5A}"/>
</file>

<file path=customXml/itemProps2.xml><?xml version="1.0" encoding="utf-8"?>
<ds:datastoreItem xmlns:ds="http://schemas.openxmlformats.org/officeDocument/2006/customXml" ds:itemID="{8557327F-B799-48B1-BEBF-06B3982A5125}">
  <ds:schemaRefs>
    <ds:schemaRef ds:uri="http://schemas.microsoft.com/office/2006/metadata/properties"/>
    <ds:schemaRef ds:uri="http://www.w3.org/2000/xmlns/"/>
    <ds:schemaRef ds:uri="2a38efbf-9de5-4a58-8823-a3064edb7676"/>
    <ds:schemaRef ds:uri="http://schemas.microsoft.com/office/infopath/2007/PartnerControls"/>
    <ds:schemaRef ds:uri="908b8bf2-c83f-4660-9c40-570652ad3a20"/>
    <ds:schemaRef ds:uri="http://www.w3.org/2001/XMLSchema-instance"/>
  </ds:schemaRefs>
</ds:datastoreItem>
</file>

<file path=customXml/itemProps3.xml><?xml version="1.0" encoding="utf-8"?>
<ds:datastoreItem xmlns:ds="http://schemas.openxmlformats.org/officeDocument/2006/customXml" ds:itemID="{B8501BB8-900B-4036-B685-5DE7FA11C1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1066</Words>
  <Application>Microsoft Office PowerPoint</Application>
  <PresentationFormat>Breedbeeld</PresentationFormat>
  <Paragraphs>167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Verdana</vt:lpstr>
      <vt:lpstr>Kantoorthema</vt:lpstr>
      <vt:lpstr>PowerPoint-presentatie</vt:lpstr>
      <vt:lpstr>PowerPoint-presentatie</vt:lpstr>
      <vt:lpstr>PowerPoint-presentatie</vt:lpstr>
      <vt:lpstr>PowerPoint-presentatie</vt:lpstr>
      <vt:lpstr> Belangrijke data</vt:lpstr>
      <vt:lpstr> Schoolexamen (SE)en PTA </vt:lpstr>
      <vt:lpstr> Examenkatern en OVO examenreglement </vt:lpstr>
      <vt:lpstr> Centraal Examen (CE) </vt:lpstr>
      <vt:lpstr> </vt:lpstr>
      <vt:lpstr> Voorbeeld cijferberekening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Tineke Keuning</dc:creator>
  <cp:lastModifiedBy>Sofie van den Berg</cp:lastModifiedBy>
  <cp:revision>6</cp:revision>
  <cp:lastPrinted>2024-09-09T15:01:05Z</cp:lastPrinted>
  <dcterms:created xsi:type="dcterms:W3CDTF">2019-09-04T08:34:22Z</dcterms:created>
  <dcterms:modified xsi:type="dcterms:W3CDTF">2024-09-10T10:59:35Z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0x010100B8E4E5530F2FD94998AB39B4DEFEF8F1</vt:lpwstr>
  </property>
  <property fmtid="{D5CDD505-2E9C-101B-9397-08002B2CF9AE}" pid="3" name="MSIP_Label_f3e6dba3-42c1-475e-beed-5d52002941fd_Enabled">
    <vt:lpwstr>true</vt:lpwstr>
  </property>
  <property fmtid="{D5CDD505-2E9C-101B-9397-08002B2CF9AE}" pid="4" name="MSIP_Label_f3e6dba3-42c1-475e-beed-5d52002941fd_SetDate">
    <vt:lpwstr>2022-09-01T09:23:33Z</vt:lpwstr>
  </property>
  <property fmtid="{D5CDD505-2E9C-101B-9397-08002B2CF9AE}" pid="5" name="MSIP_Label_f3e6dba3-42c1-475e-beed-5d52002941fd_Method">
    <vt:lpwstr>Standard</vt:lpwstr>
  </property>
  <property fmtid="{D5CDD505-2E9C-101B-9397-08002B2CF9AE}" pid="6" name="MSIP_Label_f3e6dba3-42c1-475e-beed-5d52002941fd_Name">
    <vt:lpwstr>Openbaar</vt:lpwstr>
  </property>
  <property fmtid="{D5CDD505-2E9C-101B-9397-08002B2CF9AE}" pid="7" name="MSIP_Label_f3e6dba3-42c1-475e-beed-5d52002941fd_SiteId">
    <vt:lpwstr>5b83389b-52c3-41b5-a90c-45ceabd80c71</vt:lpwstr>
  </property>
  <property fmtid="{D5CDD505-2E9C-101B-9397-08002B2CF9AE}" pid="8" name="MSIP_Label_f3e6dba3-42c1-475e-beed-5d52002941fd_ActionId">
    <vt:lpwstr>e22ca721-3a7b-44e5-b4b0-83109bf84cc3</vt:lpwstr>
  </property>
  <property fmtid="{D5CDD505-2E9C-101B-9397-08002B2CF9AE}" pid="9" name="MSIP_Label_f3e6dba3-42c1-475e-beed-5d52002941fd_ContentBits">
    <vt:lpwstr>0</vt:lpwstr>
  </property>
  <property fmtid="{D5CDD505-2E9C-101B-9397-08002B2CF9AE}" pid="10" name="MediaServiceImageTags">
    <vt:lpwstr/>
  </property>
</Properties>
</file>