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8"/>
  </p:handoutMasterIdLst>
  <p:sldIdLst>
    <p:sldId id="281" r:id="rId5"/>
    <p:sldId id="301" r:id="rId6"/>
    <p:sldId id="290" r:id="rId7"/>
    <p:sldId id="302" r:id="rId8"/>
    <p:sldId id="260" r:id="rId9"/>
    <p:sldId id="262" r:id="rId10"/>
    <p:sldId id="292" r:id="rId11"/>
    <p:sldId id="296" r:id="rId12"/>
    <p:sldId id="271" r:id="rId13"/>
    <p:sldId id="297" r:id="rId14"/>
    <p:sldId id="295" r:id="rId15"/>
    <p:sldId id="283" r:id="rId16"/>
    <p:sldId id="303" r:id="rId17"/>
  </p:sldIdLst>
  <p:sldSz cx="12192000" cy="6858000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8CAC06-73F2-ED8B-092B-3361B59503E8}" v="4" dt="2024-09-10T10:12:31.431"/>
    <p1510:client id="{5E42B851-A197-444A-245A-D906C55F1213}" v="374" dt="2024-09-10T17:22:15.581"/>
    <p1510:client id="{A8F56220-8171-2B43-6503-74A2E1778B26}" v="8" dt="2024-09-10T14:22:38.771"/>
    <p1510:client id="{F752FEB5-440F-91E4-1ADA-B578C39B136D}" v="3" dt="2024-09-10T08:26:56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59D25-0627-4FA5-8B3C-DABCDE03DC6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D95B9-EDD4-4E21-9D9B-779633CDFE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41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71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31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03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74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74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6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77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57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75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31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20199-1F28-48CD-B880-0D7934657144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1496-95BE-48C1-9E19-B263263C5C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55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udiekeuze123.nl/open-dag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.vandermeulen@saenredam.n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r.veldt@saenredam.n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.klaver@saenredam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xamen@saenredam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 algn="ctr">
              <a:buNone/>
            </a:pPr>
            <a:r>
              <a:rPr lang="nl-NL">
                <a:solidFill>
                  <a:srgbClr val="00B050"/>
                </a:solidFill>
              </a:rPr>
              <a:t>         </a:t>
            </a:r>
          </a:p>
          <a:p>
            <a:pPr marL="0" indent="0" algn="ctr">
              <a:buNone/>
            </a:pPr>
            <a:r>
              <a:rPr lang="nl-NL" sz="4000"/>
              <a:t>Van harte welkom ouders/ verzorgers bij de ouderavond van 4 havo</a:t>
            </a:r>
          </a:p>
          <a:p>
            <a:pPr marL="0" indent="0" algn="ctr">
              <a:buNone/>
            </a:pPr>
            <a:r>
              <a:rPr lang="nl-NL" sz="4000"/>
              <a:t>Heeft u de SaenreApp al geïnstalleerd?</a:t>
            </a:r>
          </a:p>
          <a:p>
            <a:pPr marL="0" indent="0" algn="ctr">
              <a:buNone/>
            </a:pPr>
            <a:endParaRPr lang="nl-NL" sz="4000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252" y="4456067"/>
            <a:ext cx="1507095" cy="240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5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514294"/>
            <a:ext cx="9461863" cy="480886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nl-NL" sz="12800"/>
              <a:t>LOB belangrijke data</a:t>
            </a:r>
          </a:p>
          <a:p>
            <a:pPr marL="0" indent="0">
              <a:buNone/>
            </a:pPr>
            <a:endParaRPr lang="nl-NL" sz="6700" b="1"/>
          </a:p>
          <a:p>
            <a:pPr marL="0" indent="0">
              <a:buNone/>
            </a:pPr>
            <a:r>
              <a:rPr lang="nl-NL" sz="11200"/>
              <a:t>oktober		Start </a:t>
            </a:r>
            <a:r>
              <a:rPr lang="nl-NL" sz="11200" err="1"/>
              <a:t>Qompas</a:t>
            </a:r>
            <a:r>
              <a:rPr lang="nl-NL" sz="11200"/>
              <a:t> en bezoek van de decaan </a:t>
            </a:r>
            <a:endParaRPr lang="nl-NL" sz="11200">
              <a:ea typeface="Calibri"/>
              <a:cs typeface="Calibri"/>
            </a:endParaRPr>
          </a:p>
          <a:p>
            <a:pPr marL="0" indent="0">
              <a:buNone/>
            </a:pPr>
            <a:endParaRPr lang="nl-NL" sz="1110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sz="11100"/>
              <a:t>4 </a:t>
            </a:r>
            <a:r>
              <a:rPr lang="en-US" sz="11100" err="1"/>
              <a:t>februari</a:t>
            </a:r>
            <a:r>
              <a:rPr lang="en-US" sz="11100"/>
              <a:t>		HBO </a:t>
            </a:r>
            <a:r>
              <a:rPr lang="en-US" sz="11100" err="1"/>
              <a:t>voorlichting</a:t>
            </a:r>
            <a:r>
              <a:rPr lang="en-US" sz="11100"/>
              <a:t> op Blaise Pascal (</a:t>
            </a:r>
            <a:r>
              <a:rPr lang="en-US" sz="11100" err="1"/>
              <a:t>evt</a:t>
            </a:r>
            <a:r>
              <a:rPr lang="en-US" sz="11100"/>
              <a:t>. WO 					</a:t>
            </a:r>
            <a:r>
              <a:rPr lang="en-US" sz="11100" err="1"/>
              <a:t>Zaanlands</a:t>
            </a:r>
            <a:r>
              <a:rPr lang="en-US" sz="11100"/>
              <a:t> Lyceum op 11 </a:t>
            </a:r>
            <a:r>
              <a:rPr lang="en-US" sz="11100" err="1"/>
              <a:t>februari</a:t>
            </a:r>
            <a:r>
              <a:rPr lang="en-US" sz="11100"/>
              <a:t>)</a:t>
            </a:r>
            <a:endParaRPr lang="en-US" sz="11100">
              <a:ea typeface="Calibri"/>
              <a:cs typeface="Calibri"/>
            </a:endParaRPr>
          </a:p>
          <a:p>
            <a:pPr marL="0" indent="0" fontAlgn="base">
              <a:buNone/>
            </a:pPr>
            <a:endParaRPr lang="en-US" sz="11100"/>
          </a:p>
          <a:p>
            <a:pPr marL="0" indent="0" fontAlgn="base">
              <a:buNone/>
            </a:pPr>
            <a:r>
              <a:rPr lang="en-US" sz="11100" err="1"/>
              <a:t>maart</a:t>
            </a:r>
            <a:r>
              <a:rPr lang="en-US" sz="11100"/>
              <a:t>			</a:t>
            </a:r>
            <a:r>
              <a:rPr lang="en-US" sz="11100" err="1"/>
              <a:t>Gastles</a:t>
            </a:r>
            <a:r>
              <a:rPr lang="en-US" sz="11100"/>
              <a:t> </a:t>
            </a:r>
            <a:r>
              <a:rPr lang="en-US" sz="11100" err="1"/>
              <a:t>HvA</a:t>
            </a:r>
            <a:r>
              <a:rPr lang="en-US" sz="11100"/>
              <a:t> </a:t>
            </a:r>
            <a:endParaRPr lang="en-US" sz="11100">
              <a:ea typeface="Calibri"/>
              <a:cs typeface="Calibri"/>
            </a:endParaRPr>
          </a:p>
          <a:p>
            <a:pPr marL="0" indent="0" fontAlgn="base">
              <a:buNone/>
            </a:pPr>
            <a:endParaRPr lang="en-US" sz="11100"/>
          </a:p>
          <a:p>
            <a:pPr fontAlgn="base">
              <a:buFontTx/>
              <a:buChar char="-"/>
            </a:pPr>
            <a:r>
              <a:rPr lang="nl-NL" sz="11100"/>
              <a:t>Zelf naar open dagen/meeloopdagen/</a:t>
            </a:r>
            <a:r>
              <a:rPr lang="nl-NL" sz="11100" err="1"/>
              <a:t>proefstuderen</a:t>
            </a:r>
            <a:r>
              <a:rPr lang="nl-NL" sz="11100"/>
              <a:t> </a:t>
            </a:r>
            <a:r>
              <a:rPr lang="en-US" sz="11100"/>
              <a:t>​</a:t>
            </a:r>
            <a:endParaRPr lang="en-US" sz="11100">
              <a:ea typeface="Calibri"/>
              <a:cs typeface="Calibri"/>
            </a:endParaRPr>
          </a:p>
          <a:p>
            <a:pPr fontAlgn="base">
              <a:buFontTx/>
              <a:buChar char="-"/>
            </a:pPr>
            <a:r>
              <a:rPr lang="en-US" sz="11100" err="1"/>
              <a:t>Verlof</a:t>
            </a:r>
            <a:r>
              <a:rPr lang="en-US" sz="11100"/>
              <a:t> </a:t>
            </a:r>
            <a:r>
              <a:rPr lang="en-US" sz="11100" err="1"/>
              <a:t>hiervoor</a:t>
            </a:r>
            <a:r>
              <a:rPr lang="en-US" sz="11100"/>
              <a:t> </a:t>
            </a:r>
            <a:r>
              <a:rPr lang="en-US" sz="11100" err="1"/>
              <a:t>mogelijk</a:t>
            </a:r>
            <a:endParaRPr lang="en-US" sz="11100"/>
          </a:p>
          <a:p>
            <a:pPr fontAlgn="base">
              <a:buFontTx/>
              <a:buChar char="-"/>
            </a:pPr>
            <a:r>
              <a:rPr lang="nl-NL" sz="11100"/>
              <a:t>Open dagen kalender via </a:t>
            </a:r>
            <a:r>
              <a:rPr lang="nl-NL" sz="11100">
                <a:hlinkClick r:id="rId2"/>
              </a:rPr>
              <a:t>studiekeuze123.nl </a:t>
            </a:r>
            <a:r>
              <a:rPr lang="nl-NL" sz="11100"/>
              <a:t>en in overzicht gestuurd door decaan</a:t>
            </a:r>
            <a:endParaRPr lang="nl-NL" sz="8000"/>
          </a:p>
          <a:p>
            <a:pPr marL="0" indent="0" fontAlgn="base">
              <a:buNone/>
            </a:pPr>
            <a:endParaRPr lang="nl-NL" sz="11100"/>
          </a:p>
          <a:p>
            <a:pPr marL="0" indent="0" fontAlgn="base">
              <a:buNone/>
            </a:pPr>
            <a:endParaRPr lang="nl-NL" sz="11100"/>
          </a:p>
          <a:p>
            <a:pPr marL="0" indent="0" fontAlgn="base">
              <a:buNone/>
            </a:pPr>
            <a:endParaRPr lang="nl-NL" sz="11200"/>
          </a:p>
          <a:p>
            <a:pPr marL="0" indent="0">
              <a:buNone/>
            </a:pPr>
            <a:r>
              <a:rPr lang="nl-NL" sz="7000"/>
              <a:t>  </a:t>
            </a:r>
            <a:endParaRPr lang="nl-NL" sz="70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4400">
                <a:latin typeface="+mj-lt"/>
              </a:rPr>
              <a:t> </a:t>
            </a:r>
            <a:endParaRPr lang="nl-NL" sz="4400">
              <a:latin typeface="+mj-lt"/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nl-NL"/>
              <a:t> </a:t>
            </a:r>
            <a:endParaRPr lang="nl-NL">
              <a:ea typeface="Calibri"/>
              <a:cs typeface="Calibri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5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92588"/>
            <a:ext cx="11021704" cy="349752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15800" err="1"/>
              <a:t>Lyceo</a:t>
            </a:r>
            <a:endParaRPr lang="nl-NL" sz="15800"/>
          </a:p>
          <a:p>
            <a:pPr marL="0" indent="0">
              <a:buNone/>
            </a:pPr>
            <a:endParaRPr lang="nl-NL" sz="15800"/>
          </a:p>
          <a:p>
            <a:pPr marL="0" indent="0">
              <a:buNone/>
            </a:pPr>
            <a:r>
              <a:rPr lang="nl-NL" sz="12300" u="sng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Contactgegevens </a:t>
            </a:r>
            <a:endParaRPr lang="nl-NL" sz="123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230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Vestigingscoördinator:</a:t>
            </a:r>
            <a:r>
              <a:rPr lang="nl-NL" sz="12300">
                <a:latin typeface="Calibri" panose="020F0502020204030204" pitchFamily="34" charset="0"/>
                <a:ea typeface="Calibri" panose="020F0502020204030204" pitchFamily="34" charset="0"/>
              </a:rPr>
              <a:t> Monica </a:t>
            </a:r>
            <a:r>
              <a:rPr lang="nl-NL" sz="12300" err="1">
                <a:latin typeface="Calibri" panose="020F0502020204030204" pitchFamily="34" charset="0"/>
                <a:ea typeface="Calibri" panose="020F0502020204030204" pitchFamily="34" charset="0"/>
              </a:rPr>
              <a:t>Lauritano</a:t>
            </a:r>
            <a:endParaRPr lang="nl-NL" sz="123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1230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Telefoonnummer: 0</a:t>
            </a:r>
            <a:r>
              <a:rPr lang="nl-NL" sz="12300">
                <a:effectLst/>
                <a:ea typeface="Calibri" panose="020F0502020204030204" pitchFamily="34" charset="0"/>
              </a:rPr>
              <a:t>71 7900040</a:t>
            </a:r>
          </a:p>
          <a:p>
            <a:r>
              <a:rPr lang="nl-NL" sz="1230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Email: </a:t>
            </a:r>
            <a:r>
              <a:rPr lang="nl-NL" sz="12300">
                <a:effectLst/>
                <a:ea typeface="Calibri" panose="020F0502020204030204" pitchFamily="34" charset="0"/>
              </a:rPr>
              <a:t>monica.lauritano@lyceo.nl</a:t>
            </a:r>
            <a:endParaRPr lang="nl-NL" sz="1230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5900"/>
          </a:p>
          <a:p>
            <a:pPr marL="0" indent="0">
              <a:buNone/>
            </a:pPr>
            <a:endParaRPr lang="nl-NL" sz="11200"/>
          </a:p>
          <a:p>
            <a:pPr marL="0" indent="0">
              <a:buNone/>
            </a:pPr>
            <a:endParaRPr lang="nl-NL" sz="11200"/>
          </a:p>
          <a:p>
            <a:pPr marL="0" indent="0">
              <a:buNone/>
            </a:pPr>
            <a:r>
              <a:rPr lang="nl-NL" sz="7000"/>
              <a:t>  </a:t>
            </a:r>
          </a:p>
          <a:p>
            <a:pPr marL="0" indent="0">
              <a:buNone/>
            </a:pPr>
            <a:r>
              <a:rPr lang="nl-NL" sz="44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nl-NL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2" y="5077326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DFA966-68F5-4925-AF1E-2369373FB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53331"/>
            <a:ext cx="10524780" cy="5251048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 fontAlgn="base">
              <a:buNone/>
            </a:pPr>
            <a:r>
              <a:rPr lang="nl-NL" sz="8800"/>
              <a:t>Kennismaking mentoren</a:t>
            </a:r>
          </a:p>
          <a:p>
            <a:pPr marL="0" indent="0">
              <a:buNone/>
            </a:pPr>
            <a:endParaRPr lang="nl-NL" sz="60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6000"/>
              <a:t>4E Tim van der Meulen, 4F Rick </a:t>
            </a:r>
            <a:r>
              <a:rPr lang="nl-NL" sz="6000" err="1"/>
              <a:t>Veldt</a:t>
            </a:r>
            <a:endParaRPr lang="nl-NL" sz="60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6000">
                <a:ea typeface="Calibri"/>
                <a:cs typeface="Calibri"/>
              </a:rPr>
              <a:t>Mail: </a:t>
            </a:r>
            <a:r>
              <a:rPr lang="nl-NL" sz="6000">
                <a:ea typeface="Calibri"/>
                <a:cs typeface="Calibri"/>
                <a:hlinkClick r:id="rId3"/>
              </a:rPr>
              <a:t>t.vandermeulen@saenredam.nl</a:t>
            </a:r>
            <a:r>
              <a:rPr lang="nl-NL" sz="6000">
                <a:ea typeface="Calibri"/>
                <a:cs typeface="Calibri"/>
              </a:rPr>
              <a:t>, </a:t>
            </a:r>
            <a:r>
              <a:rPr lang="nl-NL" sz="6000">
                <a:ea typeface="Calibri"/>
                <a:cs typeface="Calibri"/>
                <a:hlinkClick r:id="rId4"/>
              </a:rPr>
              <a:t>r.veldt@saenredam.nl</a:t>
            </a:r>
            <a:endParaRPr lang="nl-NL" sz="60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6000">
                <a:ea typeface="Calibri"/>
                <a:cs typeface="Calibri"/>
              </a:rPr>
              <a:t>Tussenpersoon, informatieverschaffing, advies</a:t>
            </a:r>
          </a:p>
          <a:p>
            <a:pPr marL="0" indent="0">
              <a:buNone/>
            </a:pPr>
            <a:r>
              <a:rPr lang="nl-NL" sz="6000">
                <a:ea typeface="Calibri"/>
                <a:cs typeface="Calibri"/>
              </a:rPr>
              <a:t>Eerste periode is belangrijk – tijdig plannen </a:t>
            </a:r>
          </a:p>
          <a:p>
            <a:pPr marL="0" indent="0">
              <a:buNone/>
            </a:pPr>
            <a:r>
              <a:rPr lang="nl-NL" sz="6000">
                <a:ea typeface="Calibri"/>
                <a:cs typeface="Calibri"/>
              </a:rPr>
              <a:t>Eigen verantwoordelijkheid </a:t>
            </a:r>
          </a:p>
          <a:p>
            <a:pPr marL="0" indent="0">
              <a:buNone/>
            </a:pPr>
            <a:r>
              <a:rPr lang="nl-NL" sz="6000">
                <a:ea typeface="Calibri"/>
                <a:cs typeface="Calibri"/>
              </a:rPr>
              <a:t>3 december mentorspreekmoment </a:t>
            </a:r>
          </a:p>
          <a:p>
            <a:pPr marL="0" indent="0">
              <a:buNone/>
            </a:pPr>
            <a:r>
              <a:rPr lang="nl-NL" sz="6000">
                <a:ea typeface="Calibri"/>
                <a:cs typeface="Calibri"/>
              </a:rPr>
              <a:t>Tafel 4E – linksachter bij blad, 4F – rechtsachter bij blad</a:t>
            </a:r>
          </a:p>
          <a:p>
            <a:pPr marL="0" indent="0">
              <a:buNone/>
            </a:pPr>
            <a:r>
              <a:rPr lang="nl-NL" sz="6000">
                <a:ea typeface="Calibri"/>
                <a:cs typeface="Calibri"/>
              </a:rPr>
              <a:t> uitreiking examenreglement + verdere vragen/opmerkingen</a:t>
            </a:r>
          </a:p>
          <a:p>
            <a:pPr marL="0" indent="0">
              <a:buNone/>
            </a:pPr>
            <a:endParaRPr lang="nl-NL" sz="3600">
              <a:ea typeface="Calibri"/>
              <a:cs typeface="Calibri"/>
            </a:endParaRPr>
          </a:p>
          <a:p>
            <a:pPr marL="0" indent="0">
              <a:buNone/>
            </a:pPr>
            <a:endParaRPr lang="nl-NL">
              <a:ea typeface="Calibri"/>
              <a:cs typeface="Calibri"/>
            </a:endParaRPr>
          </a:p>
          <a:p>
            <a:pPr marL="0" indent="0" fontAlgn="base">
              <a:buNone/>
            </a:pPr>
            <a:endParaRPr lang="nl-NL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r>
              <a:rPr lang="nl-NL">
                <a:solidFill>
                  <a:srgbClr val="FF0000"/>
                </a:solidFill>
              </a:rPr>
              <a:t>	</a:t>
            </a:r>
            <a:endParaRPr lang="nl-NL">
              <a:solidFill>
                <a:srgbClr val="FF0000"/>
              </a:solidFill>
              <a:ea typeface="Calibri"/>
              <a:cs typeface="Calibri"/>
            </a:endParaRPr>
          </a:p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E92FC89-CF2D-4821-9F8D-A56AC10645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2" y="5077326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25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A8C67-C27E-42A9-9DD9-8C05FBEB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4AB23E-881F-7A3C-95E8-E233C289A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83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280340"/>
            <a:ext cx="10515600" cy="525108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5400"/>
              <a:t>Even voorstellen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nl-NL" sz="4000"/>
              <a:t>Afdelingsleider bovenbouw havo</a:t>
            </a:r>
            <a:endParaRPr lang="nl-NL" sz="4000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/>
              <a:t>    Jessica </a:t>
            </a:r>
            <a:r>
              <a:rPr lang="nl-NL" sz="4000" err="1"/>
              <a:t>Sarvaas</a:t>
            </a:r>
            <a:r>
              <a:rPr lang="nl-NL" sz="4000"/>
              <a:t>				j.sarvaas@saenredam.nl</a:t>
            </a:r>
            <a:r>
              <a:rPr lang="en-US" sz="4000"/>
              <a:t>​</a:t>
            </a:r>
            <a:endParaRPr lang="en-US" sz="4000">
              <a:ea typeface="Calibri"/>
              <a:cs typeface="Calibri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4000"/>
              <a:t>​</a:t>
            </a:r>
            <a:r>
              <a:rPr lang="nl-NL" sz="4000"/>
              <a:t>Decaan</a:t>
            </a:r>
            <a:endParaRPr lang="nl-NL" sz="4000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/>
              <a:t>    Gianna </a:t>
            </a:r>
            <a:r>
              <a:rPr lang="nl-NL" sz="4000" dirty="0" err="1"/>
              <a:t>Troiani</a:t>
            </a:r>
            <a:r>
              <a:rPr lang="nl-NL" sz="4000" dirty="0"/>
              <a:t> 				g.troiani@saenredam.nl</a:t>
            </a:r>
            <a:r>
              <a:rPr lang="en-US" sz="4000" dirty="0"/>
              <a:t>​</a:t>
            </a:r>
            <a:endParaRPr lang="en-US" sz="4000" dirty="0">
              <a:ea typeface="Calibri"/>
              <a:cs typeface="Calibri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nl-NL" sz="4000" dirty="0"/>
              <a:t>Examensecretaris</a:t>
            </a:r>
            <a:endParaRPr lang="nl-NL" sz="4000" dirty="0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/>
              <a:t>    Denise Klaver				</a:t>
            </a:r>
            <a:r>
              <a:rPr lang="nl-NL" sz="4000" dirty="0">
                <a:hlinkClick r:id="rId2"/>
              </a:rPr>
              <a:t>d.klaver@saenredam.nl</a:t>
            </a:r>
            <a:endParaRPr lang="nl-NL" sz="4000" dirty="0">
              <a:ea typeface="Calibri"/>
              <a:cs typeface="Calibri"/>
              <a:hlinkClick r:id="rId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nl-NL" sz="4000" dirty="0">
                <a:ea typeface="Calibri"/>
                <a:cs typeface="Calibri"/>
              </a:rPr>
              <a:t>Examencommissie</a:t>
            </a:r>
            <a:r>
              <a:rPr lang="en-US" sz="4000" dirty="0">
                <a:ea typeface="Calibri"/>
                <a:cs typeface="Calibri"/>
              </a:rPr>
              <a:t>     </a:t>
            </a:r>
            <a:r>
              <a:rPr lang="en-US" sz="4000" u="sng" dirty="0">
                <a:solidFill>
                  <a:srgbClr val="0070C0"/>
                </a:solidFill>
                <a:ea typeface="Calibri"/>
                <a:cs typeface="Calibri"/>
              </a:rPr>
              <a:t>examen@saenredam.nl 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nl-NL" sz="4000" dirty="0" err="1"/>
              <a:t>Leerlingcoördinatoren</a:t>
            </a:r>
            <a:br>
              <a:rPr lang="nl-NL" sz="4000"/>
            </a:br>
            <a:r>
              <a:rPr lang="nl-NL" sz="4000" dirty="0"/>
              <a:t>Rinke Opperman en Janneke Houtenbos				</a:t>
            </a:r>
            <a:endParaRPr lang="nl-NL" sz="4000" dirty="0">
              <a:ea typeface="Calibri"/>
              <a:cs typeface="Calibri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nl-NL" sz="4000" dirty="0"/>
              <a:t>Mentoren</a:t>
            </a:r>
            <a:endParaRPr lang="nl-NL" sz="4000" dirty="0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/>
              <a:t>   4He   Tim van der Meulen		t.vandermeulen@saenredam.nl</a:t>
            </a:r>
            <a:endParaRPr lang="nl-NL" sz="4000" dirty="0">
              <a:ea typeface="Calibri"/>
              <a:cs typeface="Calibri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4000" dirty="0"/>
              <a:t>   4Hf    Rick </a:t>
            </a:r>
            <a:r>
              <a:rPr lang="nl-NL" sz="4000" dirty="0" err="1"/>
              <a:t>Veldt</a:t>
            </a:r>
            <a:r>
              <a:rPr lang="nl-NL" sz="4000" dirty="0"/>
              <a:t> 				r.veldt@saenredam.nl​</a:t>
            </a:r>
            <a:endParaRPr lang="nl-NL" sz="4000" dirty="0">
              <a:ea typeface="Calibri"/>
              <a:cs typeface="Calibri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9150" y="5333999"/>
            <a:ext cx="850450" cy="13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0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33304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4000"/>
              <a:t>Agenda </a:t>
            </a:r>
          </a:p>
          <a:p>
            <a:pPr>
              <a:buFontTx/>
              <a:buChar char="-"/>
            </a:pPr>
            <a:endParaRPr lang="nl-NL"/>
          </a:p>
          <a:p>
            <a:pPr fontAlgn="base"/>
            <a:r>
              <a:rPr lang="en-US" err="1"/>
              <a:t>Algemene</a:t>
            </a:r>
            <a:r>
              <a:rPr lang="en-US"/>
              <a:t> </a:t>
            </a:r>
            <a:r>
              <a:rPr lang="en-US" err="1"/>
              <a:t>informatie</a:t>
            </a:r>
            <a:endParaRPr lang="nl-NL"/>
          </a:p>
          <a:p>
            <a:pPr fontAlgn="base"/>
            <a:r>
              <a:rPr lang="en-US" err="1"/>
              <a:t>Belangrijke</a:t>
            </a:r>
            <a:r>
              <a:rPr lang="en-US"/>
              <a:t> data</a:t>
            </a:r>
          </a:p>
          <a:p>
            <a:pPr fontAlgn="base"/>
            <a:r>
              <a:rPr lang="en-US"/>
              <a:t>Examens SE (</a:t>
            </a:r>
            <a:r>
              <a:rPr lang="en-US" err="1"/>
              <a:t>en</a:t>
            </a:r>
            <a:r>
              <a:rPr lang="en-US"/>
              <a:t> CE)</a:t>
            </a:r>
          </a:p>
          <a:p>
            <a:pPr fontAlgn="base"/>
            <a:r>
              <a:rPr lang="nl-NL"/>
              <a:t>LOB leerjaar 4</a:t>
            </a:r>
            <a:r>
              <a:rPr lang="en-US"/>
              <a:t>​</a:t>
            </a:r>
          </a:p>
          <a:p>
            <a:pPr fontAlgn="base"/>
            <a:r>
              <a:rPr lang="en-US"/>
              <a:t>PWS</a:t>
            </a:r>
          </a:p>
          <a:p>
            <a:pPr fontAlgn="base"/>
            <a:endParaRPr lang="nl-NL"/>
          </a:p>
          <a:p>
            <a:pPr fontAlgn="base"/>
            <a:r>
              <a:rPr lang="nl-NL"/>
              <a:t>Korte kennismaking mentoren</a:t>
            </a:r>
            <a:r>
              <a:rPr lang="en-US"/>
              <a:t>​</a:t>
            </a:r>
          </a:p>
          <a:p>
            <a:pPr>
              <a:buFontTx/>
              <a:buChar char="-"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321" y="4837340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1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280340"/>
            <a:ext cx="10515600" cy="45080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4000"/>
              <a:t>Algemene informatie</a:t>
            </a:r>
            <a:endParaRPr lang="en-US"/>
          </a:p>
          <a:p>
            <a:pPr fontAlgn="base"/>
            <a:r>
              <a:rPr lang="nl-NL"/>
              <a:t>Doorstroomlessen</a:t>
            </a:r>
            <a:endParaRPr lang="nl-NL">
              <a:ea typeface="Calibri"/>
              <a:cs typeface="Calibri"/>
            </a:endParaRPr>
          </a:p>
          <a:p>
            <a:pPr fontAlgn="base"/>
            <a:r>
              <a:rPr lang="nl-NL"/>
              <a:t>Examenfaalangstreductie</a:t>
            </a:r>
            <a:r>
              <a:rPr lang="en-US"/>
              <a:t>​ </a:t>
            </a:r>
            <a:r>
              <a:rPr lang="en-US" err="1"/>
              <a:t>inventarisatie</a:t>
            </a:r>
            <a:r>
              <a:rPr lang="en-US"/>
              <a:t> mentor </a:t>
            </a:r>
            <a:r>
              <a:rPr lang="en-US" err="1"/>
              <a:t>en</a:t>
            </a:r>
            <a:r>
              <a:rPr lang="en-US"/>
              <a:t> cob</a:t>
            </a:r>
            <a:endParaRPr lang="en-US">
              <a:ea typeface="Calibri"/>
              <a:cs typeface="Calibri"/>
            </a:endParaRPr>
          </a:p>
          <a:p>
            <a:pPr fontAlgn="base"/>
            <a:r>
              <a:rPr lang="en-US" err="1"/>
              <a:t>Tussenuren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studielokaal</a:t>
            </a:r>
            <a:r>
              <a:rPr lang="en-US"/>
              <a:t> 1.15</a:t>
            </a:r>
            <a:endParaRPr lang="en-US">
              <a:ea typeface="Calibri"/>
              <a:cs typeface="Calibri"/>
            </a:endParaRPr>
          </a:p>
          <a:p>
            <a:pPr fontAlgn="base"/>
            <a:r>
              <a:rPr lang="nl-NL" err="1"/>
              <a:t>Lyceo</a:t>
            </a:r>
            <a:r>
              <a:rPr lang="nl-NL"/>
              <a:t> </a:t>
            </a:r>
            <a:r>
              <a:rPr lang="en-US"/>
              <a:t>​</a:t>
            </a:r>
            <a:endParaRPr lang="en-US">
              <a:ea typeface="Calibri"/>
              <a:cs typeface="Calibri"/>
            </a:endParaRPr>
          </a:p>
          <a:p>
            <a:pPr fontAlgn="base"/>
            <a:r>
              <a:rPr lang="en-US" err="1"/>
              <a:t>Vrijwillige</a:t>
            </a:r>
            <a:r>
              <a:rPr lang="en-US"/>
              <a:t> </a:t>
            </a:r>
            <a:r>
              <a:rPr lang="en-US" err="1"/>
              <a:t>ouderbijdrage</a:t>
            </a:r>
            <a:r>
              <a:rPr lang="en-US"/>
              <a:t>/</a:t>
            </a:r>
            <a:r>
              <a:rPr lang="en-US" err="1"/>
              <a:t>solidariteitsfonds</a:t>
            </a:r>
            <a:r>
              <a:rPr lang="en-US"/>
              <a:t>/WIS collect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0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566955"/>
            <a:ext cx="10523290" cy="1325563"/>
          </a:xfrm>
        </p:spPr>
        <p:txBody>
          <a:bodyPr/>
          <a:lstStyle/>
          <a:p>
            <a:br>
              <a:rPr lang="nl-NL"/>
            </a:br>
            <a:r>
              <a:rPr lang="nl-NL" sz="4000">
                <a:latin typeface="+mn-lt"/>
              </a:rPr>
              <a:t>Belangrijke data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963126"/>
            <a:ext cx="113538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l-NL" sz="2800" b="1"/>
              <a:t>Vier toetsweken</a:t>
            </a:r>
            <a:r>
              <a:rPr lang="nl-NL" sz="2800"/>
              <a:t>:</a:t>
            </a:r>
            <a:r>
              <a:rPr lang="en-US" sz="2800"/>
              <a:t>​</a:t>
            </a:r>
          </a:p>
          <a:p>
            <a:pPr marL="0" indent="0" fontAlgn="base">
              <a:buNone/>
            </a:pPr>
            <a:r>
              <a:rPr lang="nl-NL"/>
              <a:t>8</a:t>
            </a:r>
            <a:r>
              <a:rPr lang="nl-NL" sz="2800"/>
              <a:t> t/m 15 november		</a:t>
            </a:r>
            <a:r>
              <a:rPr lang="nl-NL" sz="2800" err="1"/>
              <a:t>Toetsweek</a:t>
            </a:r>
            <a:r>
              <a:rPr lang="nl-NL" sz="2800"/>
              <a:t> I</a:t>
            </a:r>
            <a:r>
              <a:rPr lang="en-US" sz="2800"/>
              <a:t>​</a:t>
            </a:r>
          </a:p>
          <a:p>
            <a:pPr marL="0" indent="0" fontAlgn="base">
              <a:buNone/>
            </a:pPr>
            <a:r>
              <a:rPr lang="nl-NL" sz="2800"/>
              <a:t>16 t/m </a:t>
            </a:r>
            <a:r>
              <a:rPr lang="nl-NL"/>
              <a:t>23</a:t>
            </a:r>
            <a:r>
              <a:rPr lang="nl-NL" sz="2800"/>
              <a:t> januari  	  		</a:t>
            </a:r>
            <a:r>
              <a:rPr lang="nl-NL" sz="2800" err="1"/>
              <a:t>Toetsweek</a:t>
            </a:r>
            <a:r>
              <a:rPr lang="nl-NL" sz="2800"/>
              <a:t> II </a:t>
            </a:r>
            <a:r>
              <a:rPr lang="en-US" sz="2800"/>
              <a:t>​</a:t>
            </a:r>
          </a:p>
          <a:p>
            <a:pPr marL="0" indent="0" fontAlgn="base">
              <a:buNone/>
            </a:pPr>
            <a:r>
              <a:rPr lang="nl-NL" sz="2800"/>
              <a:t>24 t/m </a:t>
            </a:r>
            <a:r>
              <a:rPr lang="nl-NL"/>
              <a:t>31</a:t>
            </a:r>
            <a:r>
              <a:rPr lang="nl-NL" sz="2800"/>
              <a:t> maart  			Toetsweek III </a:t>
            </a:r>
            <a:r>
              <a:rPr lang="en-US" sz="2800"/>
              <a:t>​</a:t>
            </a:r>
          </a:p>
          <a:p>
            <a:pPr marL="0" indent="0" fontAlgn="base">
              <a:buNone/>
            </a:pPr>
            <a:r>
              <a:rPr lang="en-US" sz="2800"/>
              <a:t>20 t/m 27 </a:t>
            </a:r>
            <a:r>
              <a:rPr lang="en-US" sz="2800" err="1"/>
              <a:t>juni</a:t>
            </a:r>
            <a:r>
              <a:rPr lang="en-US" sz="2800"/>
              <a:t>			Toetsweek IV</a:t>
            </a:r>
          </a:p>
          <a:p>
            <a:pPr marL="0" indent="0" fontAlgn="base">
              <a:buNone/>
            </a:pPr>
            <a:r>
              <a:rPr lang="nl-NL" sz="2800"/>
              <a:t>​</a:t>
            </a:r>
          </a:p>
          <a:p>
            <a:pPr marL="0" indent="0" fontAlgn="base">
              <a:buNone/>
            </a:pPr>
            <a:r>
              <a:rPr lang="nl-NL"/>
              <a:t>3</a:t>
            </a:r>
            <a:r>
              <a:rPr lang="nl-NL" sz="2800"/>
              <a:t> december	 			Mentorspreekmiddag/-avond</a:t>
            </a:r>
            <a:r>
              <a:rPr lang="en-US" sz="2800"/>
              <a:t>​</a:t>
            </a:r>
          </a:p>
          <a:p>
            <a:pPr marL="0" indent="0" fontAlgn="base">
              <a:buNone/>
            </a:pPr>
            <a:r>
              <a:rPr lang="en-US"/>
              <a:t>10</a:t>
            </a:r>
            <a:r>
              <a:rPr lang="en-US" sz="2800"/>
              <a:t> </a:t>
            </a:r>
            <a:r>
              <a:rPr lang="en-US" sz="2800" err="1"/>
              <a:t>februari</a:t>
            </a:r>
            <a:r>
              <a:rPr lang="en-US" sz="2800"/>
              <a:t>				</a:t>
            </a:r>
            <a:r>
              <a:rPr lang="en-US" sz="2800" err="1"/>
              <a:t>Vakdocentenmiddag</a:t>
            </a:r>
            <a:r>
              <a:rPr lang="en-US" sz="2800"/>
              <a:t>/-</a:t>
            </a:r>
            <a:r>
              <a:rPr lang="en-US" sz="2800" err="1"/>
              <a:t>avond</a:t>
            </a:r>
            <a:endParaRPr lang="en-US" sz="2800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0C2F220-55A3-4F1C-93CD-1F6028EFC8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2" y="5077326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40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608435"/>
            <a:ext cx="10515600" cy="1325563"/>
          </a:xfrm>
        </p:spPr>
        <p:txBody>
          <a:bodyPr/>
          <a:lstStyle/>
          <a:p>
            <a:br>
              <a:rPr lang="nl-NL"/>
            </a:br>
            <a:r>
              <a:rPr lang="nl-NL" sz="4000">
                <a:latin typeface="+mn-lt"/>
              </a:rPr>
              <a:t>Schoolexamen en PTA (Denise)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206363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nl-NL"/>
              <a:t>Toetsweken</a:t>
            </a:r>
            <a:r>
              <a:rPr lang="en-US"/>
              <a:t>​ (4x)</a:t>
            </a:r>
          </a:p>
          <a:p>
            <a:pPr fontAlgn="base"/>
            <a:r>
              <a:rPr lang="en-US"/>
              <a:t>PTA</a:t>
            </a:r>
          </a:p>
          <a:p>
            <a:pPr fontAlgn="base"/>
            <a:r>
              <a:rPr lang="nl-NL"/>
              <a:t>Na 7/8 weken les: toetsweek (6 a 7 dagen)</a:t>
            </a:r>
            <a:r>
              <a:rPr lang="en-US"/>
              <a:t>​</a:t>
            </a:r>
          </a:p>
          <a:p>
            <a:pPr fontAlgn="base"/>
            <a:r>
              <a:rPr lang="en-US"/>
              <a:t>Dag </a:t>
            </a:r>
            <a:r>
              <a:rPr lang="en-US" err="1"/>
              <a:t>vooraf</a:t>
            </a:r>
            <a:r>
              <a:rPr lang="en-US"/>
              <a:t> start toetsweek </a:t>
            </a:r>
            <a:r>
              <a:rPr lang="en-US" err="1"/>
              <a:t>facultatief</a:t>
            </a:r>
            <a:r>
              <a:rPr lang="en-US"/>
              <a:t> les</a:t>
            </a:r>
          </a:p>
          <a:p>
            <a:pPr fontAlgn="base"/>
            <a:r>
              <a:rPr lang="nl-NL"/>
              <a:t>Maximaal 3 toetsen per dag</a:t>
            </a:r>
            <a:r>
              <a:rPr lang="en-US"/>
              <a:t>​</a:t>
            </a:r>
          </a:p>
          <a:p>
            <a:pPr fontAlgn="base"/>
            <a:r>
              <a:rPr lang="en-US"/>
              <a:t>Buiten de toetsweken </a:t>
            </a:r>
            <a:r>
              <a:rPr lang="en-US" err="1"/>
              <a:t>ook</a:t>
            </a:r>
            <a:r>
              <a:rPr lang="en-US"/>
              <a:t> </a:t>
            </a:r>
            <a:r>
              <a:rPr lang="en-US" err="1"/>
              <a:t>cijfers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</a:t>
            </a:r>
            <a:r>
              <a:rPr lang="en-US" err="1"/>
              <a:t>praktische</a:t>
            </a:r>
            <a:r>
              <a:rPr lang="en-US"/>
              <a:t> </a:t>
            </a:r>
            <a:r>
              <a:rPr lang="en-US" err="1"/>
              <a:t>opdrachten</a:t>
            </a:r>
            <a:endParaRPr lang="en-US"/>
          </a:p>
          <a:p>
            <a:pPr fontAlgn="base"/>
            <a:r>
              <a:rPr lang="nl-NL"/>
              <a:t>Regels (Examenkatern)</a:t>
            </a:r>
            <a:r>
              <a:rPr lang="en-US"/>
              <a:t>​</a:t>
            </a:r>
          </a:p>
          <a:p>
            <a:pPr fontAlgn="base"/>
            <a:r>
              <a:rPr lang="nl-NL"/>
              <a:t>Tijdverlengers </a:t>
            </a:r>
            <a:r>
              <a:rPr lang="en-US"/>
              <a:t>​</a:t>
            </a:r>
          </a:p>
          <a:p>
            <a:pPr fontAlgn="base"/>
            <a:r>
              <a:rPr lang="nl-NL"/>
              <a:t>Cijfers in magister</a:t>
            </a:r>
            <a:r>
              <a:rPr lang="en-US"/>
              <a:t>​</a:t>
            </a:r>
          </a:p>
          <a:p>
            <a:pPr fontAlgn="base"/>
            <a:r>
              <a:rPr lang="nl-NL"/>
              <a:t>Inhalen (bij ziekte)</a:t>
            </a:r>
            <a:r>
              <a:rPr lang="en-US"/>
              <a:t>​</a:t>
            </a:r>
          </a:p>
          <a:p>
            <a:pPr fontAlgn="base"/>
            <a:r>
              <a:rPr lang="nl-NL"/>
              <a:t>Herkansen: 2 cijfers na </a:t>
            </a:r>
            <a:r>
              <a:rPr lang="nl-NL" err="1"/>
              <a:t>toetsweek</a:t>
            </a:r>
            <a:r>
              <a:rPr lang="nl-NL"/>
              <a:t> 2 en 1 cijfer na </a:t>
            </a:r>
            <a:r>
              <a:rPr lang="nl-NL" err="1"/>
              <a:t>toetsweek</a:t>
            </a:r>
            <a:r>
              <a:rPr lang="nl-NL"/>
              <a:t> 3</a:t>
            </a:r>
            <a:r>
              <a:rPr lang="en-US"/>
              <a:t>​</a:t>
            </a:r>
          </a:p>
          <a:p>
            <a:pPr marL="0" indent="0" fontAlgn="base">
              <a:buNone/>
            </a:pPr>
            <a:endParaRPr lang="en-US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0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177" y="658631"/>
            <a:ext cx="10515600" cy="1756258"/>
          </a:xfrm>
        </p:spPr>
        <p:txBody>
          <a:bodyPr>
            <a:normAutofit fontScale="90000"/>
          </a:bodyPr>
          <a:lstStyle/>
          <a:p>
            <a:br>
              <a:rPr lang="nl-NL"/>
            </a:br>
            <a:r>
              <a:rPr lang="nl-NL" sz="4400">
                <a:latin typeface="+mn-lt"/>
              </a:rPr>
              <a:t>Examenkatern en OVO examenreglement</a:t>
            </a:r>
            <a:r>
              <a:rPr lang="nl-NL">
                <a:latin typeface="+mn-lt"/>
              </a:rPr>
              <a:t> (Denise)</a:t>
            </a:r>
            <a:endParaRPr lang="nl-NL" sz="400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98419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endParaRPr lang="nl-NL"/>
          </a:p>
          <a:p>
            <a:pPr fontAlgn="base"/>
            <a:r>
              <a:rPr lang="nl-NL"/>
              <a:t>Examenkatern</a:t>
            </a:r>
            <a:r>
              <a:rPr lang="en-US"/>
              <a:t>​ en OVO </a:t>
            </a:r>
            <a:r>
              <a:rPr lang="en-US" err="1"/>
              <a:t>examenreglement</a:t>
            </a:r>
            <a:endParaRPr lang="en-US"/>
          </a:p>
          <a:p>
            <a:pPr fontAlgn="base"/>
            <a:r>
              <a:rPr lang="en-US"/>
              <a:t>Ziekmelding: SaenreApp </a:t>
            </a:r>
            <a:r>
              <a:rPr lang="en-US" u="sng"/>
              <a:t>en</a:t>
            </a:r>
            <a:r>
              <a:rPr lang="en-US"/>
              <a:t> via e-mail </a:t>
            </a:r>
            <a:r>
              <a:rPr lang="en-US">
                <a:hlinkClick r:id="rId2"/>
              </a:rPr>
              <a:t>examen@saenredam.nl</a:t>
            </a:r>
            <a:r>
              <a:rPr lang="en-US"/>
              <a:t> </a:t>
            </a:r>
          </a:p>
          <a:p>
            <a:pPr fontAlgn="base"/>
            <a:r>
              <a:rPr lang="nl-NL"/>
              <a:t>Absentie, te laat, onregelmatigheden</a:t>
            </a:r>
            <a:r>
              <a:rPr lang="en-US"/>
              <a:t>​</a:t>
            </a:r>
          </a:p>
          <a:p>
            <a:pPr fontAlgn="base"/>
            <a:r>
              <a:rPr lang="nl-NL"/>
              <a:t>Inleveren van werkstukken, opdrachten</a:t>
            </a:r>
            <a:r>
              <a:rPr lang="en-US"/>
              <a:t>​</a:t>
            </a:r>
          </a:p>
          <a:p>
            <a:pPr fontAlgn="base"/>
            <a:r>
              <a:rPr lang="en-US" err="1"/>
              <a:t>Combinatiecijfer</a:t>
            </a:r>
            <a:r>
              <a:rPr lang="en-US"/>
              <a:t>: CKV, </a:t>
            </a:r>
            <a:r>
              <a:rPr lang="en-US" err="1"/>
              <a:t>maatschappijleer</a:t>
            </a:r>
            <a:r>
              <a:rPr lang="en-US"/>
              <a:t> en PWS​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5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514295"/>
            <a:ext cx="10515600" cy="4351338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0" indent="0">
              <a:buNone/>
            </a:pPr>
            <a:r>
              <a:rPr lang="nl-NL" sz="8800">
                <a:ea typeface="Calibri"/>
                <a:cs typeface="Calibri"/>
              </a:rPr>
              <a:t>Profielwerkstuk (PWS)</a:t>
            </a:r>
            <a:endParaRPr lang="nl-NL" sz="8800"/>
          </a:p>
          <a:p>
            <a:pPr marL="0" indent="0">
              <a:buNone/>
            </a:pPr>
            <a:endParaRPr lang="nl-NL" sz="400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nl-NL" sz="7200">
                <a:solidFill>
                  <a:srgbClr val="000000"/>
                </a:solidFill>
                <a:ea typeface="Calibri" panose="020F0502020204030204"/>
                <a:cs typeface="Calibri" panose="020F0502020204030204"/>
              </a:rPr>
              <a:t>Groot onderzoek/project </a:t>
            </a:r>
          </a:p>
          <a:p>
            <a:r>
              <a:rPr lang="nl-NL" sz="7200">
                <a:solidFill>
                  <a:srgbClr val="000000"/>
                </a:solidFill>
                <a:ea typeface="Calibri" panose="020F0502020204030204"/>
                <a:cs typeface="Calibri" panose="020F0502020204030204"/>
              </a:rPr>
              <a:t>40 uur 4 havo, 40uur 5 havo</a:t>
            </a:r>
          </a:p>
          <a:p>
            <a:r>
              <a:rPr lang="nl-NL" sz="7200">
                <a:solidFill>
                  <a:srgbClr val="000000"/>
                </a:solidFill>
                <a:ea typeface="Calibri" panose="020F0502020204030204"/>
                <a:cs typeface="Calibri" panose="020F0502020204030204"/>
              </a:rPr>
              <a:t>Onderdeel combinatiecijfer (PWS, CKV, maatschappijleer) </a:t>
            </a:r>
          </a:p>
          <a:p>
            <a:r>
              <a:rPr lang="nl-NL" sz="7200">
                <a:solidFill>
                  <a:srgbClr val="000000"/>
                </a:solidFill>
                <a:ea typeface="Calibri" panose="020F0502020204030204"/>
                <a:cs typeface="Calibri" panose="020F0502020204030204"/>
              </a:rPr>
              <a:t>Start na de voorjaarsvakantie </a:t>
            </a:r>
          </a:p>
          <a:p>
            <a:endParaRPr lang="nl-NL" sz="400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nl-NL" sz="6700" b="1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marL="0" indent="0" fontAlgn="base">
              <a:buNone/>
            </a:pPr>
            <a:endParaRPr lang="nl-NL" sz="112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7000"/>
              <a:t>  </a:t>
            </a:r>
            <a:endParaRPr lang="nl-NL" sz="70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4400">
                <a:latin typeface="+mj-lt"/>
              </a:rPr>
              <a:t> </a:t>
            </a:r>
            <a:endParaRPr lang="nl-NL" sz="4400">
              <a:latin typeface="+mj-lt"/>
              <a:ea typeface="Calibri Light"/>
              <a:cs typeface="Calibri Light"/>
            </a:endParaRPr>
          </a:p>
          <a:p>
            <a:pPr marL="0" indent="0">
              <a:buNone/>
            </a:pPr>
            <a:r>
              <a:rPr lang="nl-NL"/>
              <a:t> </a:t>
            </a:r>
            <a:endParaRPr lang="nl-NL">
              <a:ea typeface="Calibri"/>
              <a:cs typeface="Calibri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9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33220" y="1393286"/>
            <a:ext cx="10515600" cy="49647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16000"/>
              <a:t>LOB (loopbaanoriëntatie en -begeleiding)</a:t>
            </a:r>
          </a:p>
          <a:p>
            <a:pPr marL="0" indent="0">
              <a:buNone/>
            </a:pPr>
            <a:endParaRPr lang="nl-NL" sz="16000" b="1"/>
          </a:p>
          <a:p>
            <a:pPr marL="0" indent="0">
              <a:buNone/>
            </a:pPr>
            <a:r>
              <a:rPr lang="nl-NL" sz="11200"/>
              <a:t>PTA onderdeel, begeleid door de mentor </a:t>
            </a:r>
          </a:p>
          <a:p>
            <a:pPr marL="0" indent="0">
              <a:buNone/>
            </a:pPr>
            <a:endParaRPr lang="nl-NL" sz="11200"/>
          </a:p>
          <a:p>
            <a:pPr marL="0" indent="0">
              <a:buNone/>
            </a:pPr>
            <a:r>
              <a:rPr lang="nl-NL" sz="11200"/>
              <a:t>Doel : goede keuze maken voor de toekomst</a:t>
            </a:r>
          </a:p>
          <a:p>
            <a:pPr marL="0" indent="0">
              <a:buNone/>
            </a:pPr>
            <a:r>
              <a:rPr lang="nl-NL" sz="11200"/>
              <a:t> </a:t>
            </a:r>
          </a:p>
          <a:p>
            <a:pPr marL="0" indent="0">
              <a:buNone/>
            </a:pPr>
            <a:r>
              <a:rPr lang="nl-NL" sz="11200"/>
              <a:t>Hoe werken we hier aan?</a:t>
            </a:r>
            <a:br>
              <a:rPr lang="nl-NL" sz="11200"/>
            </a:br>
            <a:r>
              <a:rPr lang="nl-NL" sz="11200"/>
              <a:t>- Methode </a:t>
            </a:r>
            <a:r>
              <a:rPr lang="nl-NL" sz="11200" err="1"/>
              <a:t>qompas</a:t>
            </a:r>
            <a:r>
              <a:rPr lang="nl-NL" sz="11200"/>
              <a:t> </a:t>
            </a:r>
          </a:p>
          <a:p>
            <a:pPr>
              <a:buFontTx/>
              <a:buChar char="-"/>
            </a:pPr>
            <a:r>
              <a:rPr lang="nl-NL" sz="11200"/>
              <a:t>Verschillende opdrachten en activiteiten</a:t>
            </a:r>
          </a:p>
          <a:p>
            <a:pPr>
              <a:buFontTx/>
              <a:buChar char="-"/>
            </a:pPr>
            <a:r>
              <a:rPr lang="nl-NL" sz="11200"/>
              <a:t>Gesprekken (u, mentor, decaan) </a:t>
            </a:r>
          </a:p>
          <a:p>
            <a:pPr marL="0" indent="0">
              <a:buNone/>
            </a:pPr>
            <a:r>
              <a:rPr lang="nl-NL" sz="7000"/>
              <a:t>  </a:t>
            </a:r>
          </a:p>
          <a:p>
            <a:pPr marL="0" indent="0">
              <a:buNone/>
            </a:pPr>
            <a:r>
              <a:rPr lang="nl-NL" sz="44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nl-NL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53143"/>
          <a:stretch/>
        </p:blipFill>
        <p:spPr>
          <a:xfrm>
            <a:off x="1524000" y="194900"/>
            <a:ext cx="9144000" cy="9274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863" y="5018589"/>
            <a:ext cx="1062957" cy="1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048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4E5530F2FD94998AB39B4DEFEF8F1" ma:contentTypeVersion="15" ma:contentTypeDescription="Create a new document." ma:contentTypeScope="" ma:versionID="5ead20df062eec9e62501b48bc5abead">
  <xsd:schema xmlns:xsd="http://www.w3.org/2001/XMLSchema" xmlns:xs="http://www.w3.org/2001/XMLSchema" xmlns:p="http://schemas.microsoft.com/office/2006/metadata/properties" xmlns:ns2="fc2648be-b6fc-44b5-a317-6c2a1e179b24" xmlns:ns3="62142018-7c82-4680-8f23-2fcb12acdec1" targetNamespace="http://schemas.microsoft.com/office/2006/metadata/properties" ma:root="true" ma:fieldsID="b8aabcae514e5a33b929bed57d5a6e63" ns2:_="" ns3:_="">
    <xsd:import namespace="fc2648be-b6fc-44b5-a317-6c2a1e179b24"/>
    <xsd:import namespace="62142018-7c82-4680-8f23-2fcb12acde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648be-b6fc-44b5-a317-6c2a1e179b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dfff46b-99ea-4c45-add9-ba1d1a94b4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42018-7c82-4680-8f23-2fcb12acdec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a492376-1e4e-4a4b-94e6-9358e7ba5edd}" ma:internalName="TaxCatchAll" ma:showField="CatchAllData" ma:web="62142018-7c82-4680-8f23-2fcb12acde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2648be-b6fc-44b5-a317-6c2a1e179b24">
      <Terms xmlns="http://schemas.microsoft.com/office/infopath/2007/PartnerControls"/>
    </lcf76f155ced4ddcb4097134ff3c332f>
    <TaxCatchAll xmlns="62142018-7c82-4680-8f23-2fcb12acdec1" xsi:nil="true"/>
  </documentManagement>
</p:properties>
</file>

<file path=customXml/itemProps1.xml><?xml version="1.0" encoding="utf-8"?>
<ds:datastoreItem xmlns:ds="http://schemas.openxmlformats.org/officeDocument/2006/customXml" ds:itemID="{7AF22132-FCCA-4BF3-AFF6-27A8E4726FE0}"/>
</file>

<file path=customXml/itemProps2.xml><?xml version="1.0" encoding="utf-8"?>
<ds:datastoreItem xmlns:ds="http://schemas.openxmlformats.org/officeDocument/2006/customXml" ds:itemID="{B8501BB8-900B-4036-B685-5DE7FA11C1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57327F-B799-48B1-BEBF-06B3982A5125}">
  <ds:schemaRefs>
    <ds:schemaRef ds:uri="2a38efbf-9de5-4a58-8823-a3064edb7676"/>
    <ds:schemaRef ds:uri="908b8bf2-c83f-4660-9c40-570652ad3a2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Breedbeeld</PresentationFormat>
  <Paragraphs>134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 Belangrijke data</vt:lpstr>
      <vt:lpstr> Schoolexamen en PTA (Denise)</vt:lpstr>
      <vt:lpstr> Examenkatern en OVO examenreglement (Denise)</vt:lpstr>
      <vt:lpstr> </vt:lpstr>
      <vt:lpstr> </vt:lpstr>
      <vt:lpstr> </vt:lpstr>
      <vt:lpstr> </vt:lpstr>
      <vt:lpstr>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Tineke Keuning</dc:creator>
  <cp:lastModifiedBy>Sofie van den Berg</cp:lastModifiedBy>
  <cp:revision>7</cp:revision>
  <cp:lastPrinted>2019-09-11T13:27:39Z</cp:lastPrinted>
  <dcterms:created xsi:type="dcterms:W3CDTF">2019-09-04T08:34:22Z</dcterms:created>
  <dcterms:modified xsi:type="dcterms:W3CDTF">2024-09-11T09:44:01Z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0x010100B8E4E5530F2FD94998AB39B4DEFEF8F1</vt:lpwstr>
  </property>
  <property fmtid="{D5CDD505-2E9C-101B-9397-08002B2CF9AE}" pid="3" name="MSIP_Label_f3e6dba3-42c1-475e-beed-5d52002941fd_Enabled">
    <vt:lpwstr>true</vt:lpwstr>
  </property>
  <property fmtid="{D5CDD505-2E9C-101B-9397-08002B2CF9AE}" pid="4" name="MSIP_Label_f3e6dba3-42c1-475e-beed-5d52002941fd_SetDate">
    <vt:lpwstr>2022-09-01T11:11:35Z</vt:lpwstr>
  </property>
  <property fmtid="{D5CDD505-2E9C-101B-9397-08002B2CF9AE}" pid="5" name="MSIP_Label_f3e6dba3-42c1-475e-beed-5d52002941fd_Method">
    <vt:lpwstr>Standard</vt:lpwstr>
  </property>
  <property fmtid="{D5CDD505-2E9C-101B-9397-08002B2CF9AE}" pid="6" name="MSIP_Label_f3e6dba3-42c1-475e-beed-5d52002941fd_Name">
    <vt:lpwstr>Openbaar</vt:lpwstr>
  </property>
  <property fmtid="{D5CDD505-2E9C-101B-9397-08002B2CF9AE}" pid="7" name="MSIP_Label_f3e6dba3-42c1-475e-beed-5d52002941fd_SiteId">
    <vt:lpwstr>5b83389b-52c3-41b5-a90c-45ceabd80c71</vt:lpwstr>
  </property>
  <property fmtid="{D5CDD505-2E9C-101B-9397-08002B2CF9AE}" pid="8" name="MSIP_Label_f3e6dba3-42c1-475e-beed-5d52002941fd_ActionId">
    <vt:lpwstr>31a1424c-4d36-4f1f-963a-466c0f76789e</vt:lpwstr>
  </property>
  <property fmtid="{D5CDD505-2E9C-101B-9397-08002B2CF9AE}" pid="9" name="MSIP_Label_f3e6dba3-42c1-475e-beed-5d52002941fd_ContentBits">
    <vt:lpwstr>0</vt:lpwstr>
  </property>
  <property fmtid="{D5CDD505-2E9C-101B-9397-08002B2CF9AE}" pid="10" name="MediaServiceImageTags">
    <vt:lpwstr/>
  </property>
</Properties>
</file>